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01" r:id="rId3"/>
    <p:sldId id="315" r:id="rId4"/>
    <p:sldId id="407" r:id="rId5"/>
    <p:sldId id="376" r:id="rId6"/>
    <p:sldId id="377" r:id="rId7"/>
    <p:sldId id="378" r:id="rId8"/>
    <p:sldId id="380" r:id="rId9"/>
    <p:sldId id="381" r:id="rId10"/>
    <p:sldId id="388" r:id="rId11"/>
    <p:sldId id="390" r:id="rId12"/>
    <p:sldId id="386" r:id="rId13"/>
    <p:sldId id="360" r:id="rId14"/>
    <p:sldId id="417" r:id="rId15"/>
    <p:sldId id="408" r:id="rId16"/>
    <p:sldId id="373" r:id="rId17"/>
    <p:sldId id="375" r:id="rId18"/>
    <p:sldId id="374" r:id="rId19"/>
    <p:sldId id="410" r:id="rId20"/>
    <p:sldId id="412" r:id="rId21"/>
    <p:sldId id="307" r:id="rId22"/>
    <p:sldId id="413" r:id="rId23"/>
    <p:sldId id="414" r:id="rId24"/>
    <p:sldId id="415" r:id="rId25"/>
    <p:sldId id="416" r:id="rId26"/>
    <p:sldId id="334" r:id="rId27"/>
    <p:sldId id="335" r:id="rId28"/>
    <p:sldId id="333" r:id="rId29"/>
    <p:sldId id="293" r:id="rId30"/>
    <p:sldId id="344" r:id="rId31"/>
    <p:sldId id="294" r:id="rId32"/>
    <p:sldId id="295" r:id="rId33"/>
    <p:sldId id="352" r:id="rId34"/>
    <p:sldId id="383" r:id="rId35"/>
    <p:sldId id="362" r:id="rId36"/>
    <p:sldId id="296" r:id="rId37"/>
    <p:sldId id="292" r:id="rId38"/>
    <p:sldId id="283" r:id="rId39"/>
    <p:sldId id="284" r:id="rId40"/>
    <p:sldId id="287" r:id="rId41"/>
    <p:sldId id="276" r:id="rId42"/>
    <p:sldId id="328" r:id="rId43"/>
    <p:sldId id="317" r:id="rId44"/>
    <p:sldId id="278" r:id="rId45"/>
    <p:sldId id="355" r:id="rId46"/>
    <p:sldId id="418" r:id="rId47"/>
    <p:sldId id="324" r:id="rId48"/>
    <p:sldId id="326" r:id="rId49"/>
    <p:sldId id="354" r:id="rId50"/>
    <p:sldId id="366" r:id="rId51"/>
    <p:sldId id="356" r:id="rId52"/>
    <p:sldId id="406" r:id="rId53"/>
    <p:sldId id="409" r:id="rId54"/>
    <p:sldId id="392" r:id="rId55"/>
    <p:sldId id="400" r:id="rId56"/>
    <p:sldId id="394" r:id="rId57"/>
    <p:sldId id="397" r:id="rId58"/>
    <p:sldId id="395" r:id="rId59"/>
    <p:sldId id="398" r:id="rId60"/>
    <p:sldId id="396" r:id="rId61"/>
    <p:sldId id="401" r:id="rId62"/>
    <p:sldId id="402" r:id="rId63"/>
    <p:sldId id="405" r:id="rId64"/>
    <p:sldId id="363" r:id="rId65"/>
    <p:sldId id="364" r:id="rId66"/>
    <p:sldId id="365" r:id="rId67"/>
    <p:sldId id="357" r:id="rId68"/>
    <p:sldId id="419" r:id="rId69"/>
    <p:sldId id="330" r:id="rId70"/>
    <p:sldId id="420" r:id="rId71"/>
    <p:sldId id="391" r:id="rId72"/>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CCFF"/>
    <a:srgbClr val="CCECFF"/>
    <a:srgbClr val="CCCCFF"/>
    <a:srgbClr val="CC3399"/>
    <a:srgbClr val="9900CC"/>
    <a:srgbClr val="A50021"/>
    <a:srgbClr val="CC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84" d="100"/>
          <a:sy n="84" d="100"/>
        </p:scale>
        <p:origin x="96" y="1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686BA-F469-4A62-BB46-6B9E3D53A425}" type="doc">
      <dgm:prSet loTypeId="urn:microsoft.com/office/officeart/2005/8/layout/radial5" loCatId="cycle" qsTypeId="urn:microsoft.com/office/officeart/2005/8/quickstyle/simple5" qsCatId="simple" csTypeId="urn:microsoft.com/office/officeart/2005/8/colors/accent1_2#1" csCatId="accent1" phldr="1"/>
      <dgm:spPr/>
      <dgm:t>
        <a:bodyPr/>
        <a:lstStyle/>
        <a:p>
          <a:endParaRPr lang="ru-RU"/>
        </a:p>
      </dgm:t>
    </dgm:pt>
    <dgm:pt modelId="{A2F80214-AA36-48E8-8CD3-A86A66DCED08}">
      <dgm:prSet phldrT="[Текст]" custT="1"/>
      <dgm:spPr>
        <a:solidFill>
          <a:srgbClr val="FFFF00"/>
        </a:solidFill>
      </dgm:spPr>
      <dgm:t>
        <a:bodyPr/>
        <a:lstStyle/>
        <a:p>
          <a:pPr algn="ctr"/>
          <a:r>
            <a:rPr lang="ru-RU" sz="1800" b="1" dirty="0" smtClean="0">
              <a:solidFill>
                <a:schemeClr val="tx1"/>
              </a:solidFill>
            </a:rPr>
            <a:t>Анализируя текст  художественного стиля, обращайте внимание на…</a:t>
          </a:r>
          <a:endParaRPr lang="ru-RU" sz="1800" b="1" dirty="0">
            <a:solidFill>
              <a:schemeClr val="tx1"/>
            </a:solidFill>
          </a:endParaRPr>
        </a:p>
      </dgm:t>
    </dgm:pt>
    <dgm:pt modelId="{FC5C3922-99A9-42C9-BDA5-1CE969940321}" type="parTrans" cxnId="{7E01E7B3-DC10-4BD0-A840-7F9E606FF39F}">
      <dgm:prSet/>
      <dgm:spPr/>
      <dgm:t>
        <a:bodyPr/>
        <a:lstStyle/>
        <a:p>
          <a:endParaRPr lang="ru-RU"/>
        </a:p>
      </dgm:t>
    </dgm:pt>
    <dgm:pt modelId="{3D7C2D8C-91CA-4938-8975-8EFC8BDC0517}" type="sibTrans" cxnId="{7E01E7B3-DC10-4BD0-A840-7F9E606FF39F}">
      <dgm:prSet/>
      <dgm:spPr/>
      <dgm:t>
        <a:bodyPr/>
        <a:lstStyle/>
        <a:p>
          <a:endParaRPr lang="ru-RU"/>
        </a:p>
      </dgm:t>
    </dgm:pt>
    <dgm:pt modelId="{D14AB168-E55C-4591-A1C7-8B138E0D00C4}">
      <dgm:prSet phldrT="[Текст]" custT="1"/>
      <dgm:spPr>
        <a:solidFill>
          <a:srgbClr val="CCECFF"/>
        </a:solidFill>
      </dgm:spPr>
      <dgm:t>
        <a:bodyPr/>
        <a:lstStyle/>
        <a:p>
          <a:r>
            <a:rPr lang="ru-RU" sz="1800" b="1" dirty="0" smtClean="0">
              <a:solidFill>
                <a:schemeClr val="tx1"/>
              </a:solidFill>
            </a:rPr>
            <a:t>сюжет</a:t>
          </a:r>
          <a:endParaRPr lang="ru-RU" sz="1800" b="1" dirty="0">
            <a:solidFill>
              <a:schemeClr val="tx1"/>
            </a:solidFill>
          </a:endParaRPr>
        </a:p>
      </dgm:t>
    </dgm:pt>
    <dgm:pt modelId="{77806526-B329-4A7E-83E9-223B843795CF}" type="parTrans" cxnId="{9D8A0E0C-F068-4E6F-9B63-A0F3560EC29B}">
      <dgm:prSet/>
      <dgm:spPr>
        <a:solidFill>
          <a:srgbClr val="FF0000"/>
        </a:solidFill>
      </dgm:spPr>
      <dgm:t>
        <a:bodyPr/>
        <a:lstStyle/>
        <a:p>
          <a:endParaRPr lang="ru-RU">
            <a:solidFill>
              <a:srgbClr val="FF0000"/>
            </a:solidFill>
          </a:endParaRPr>
        </a:p>
      </dgm:t>
    </dgm:pt>
    <dgm:pt modelId="{BF5CADEA-D626-4DDB-9E83-BAE21F1EB67C}" type="sibTrans" cxnId="{9D8A0E0C-F068-4E6F-9B63-A0F3560EC29B}">
      <dgm:prSet/>
      <dgm:spPr/>
      <dgm:t>
        <a:bodyPr/>
        <a:lstStyle/>
        <a:p>
          <a:endParaRPr lang="ru-RU"/>
        </a:p>
      </dgm:t>
    </dgm:pt>
    <dgm:pt modelId="{EA5F3459-0EA5-4C38-B27B-67A1E8504C37}">
      <dgm:prSet phldrT="[Текст]" custT="1"/>
      <dgm:spPr>
        <a:solidFill>
          <a:srgbClr val="FFCCFF"/>
        </a:solidFill>
      </dgm:spPr>
      <dgm:t>
        <a:bodyPr/>
        <a:lstStyle/>
        <a:p>
          <a:r>
            <a:rPr lang="ru-RU" sz="1800" b="1" dirty="0" smtClean="0">
              <a:solidFill>
                <a:schemeClr val="tx1"/>
              </a:solidFill>
            </a:rPr>
            <a:t>композицию</a:t>
          </a:r>
          <a:endParaRPr lang="ru-RU" sz="1800" b="1" dirty="0">
            <a:solidFill>
              <a:schemeClr val="tx1"/>
            </a:solidFill>
          </a:endParaRPr>
        </a:p>
      </dgm:t>
    </dgm:pt>
    <dgm:pt modelId="{E753417D-C9B3-4F18-95F2-B0FF548219CB}" type="parTrans" cxnId="{871E55A2-56A1-43DE-BBF5-075C03932ECE}">
      <dgm:prSet/>
      <dgm:spPr>
        <a:solidFill>
          <a:srgbClr val="FF0000"/>
        </a:solidFill>
      </dgm:spPr>
      <dgm:t>
        <a:bodyPr/>
        <a:lstStyle/>
        <a:p>
          <a:endParaRPr lang="ru-RU"/>
        </a:p>
      </dgm:t>
    </dgm:pt>
    <dgm:pt modelId="{B4EEC0E4-C5B0-4FEA-B2C7-1E191B84BB98}" type="sibTrans" cxnId="{871E55A2-56A1-43DE-BBF5-075C03932ECE}">
      <dgm:prSet/>
      <dgm:spPr/>
      <dgm:t>
        <a:bodyPr/>
        <a:lstStyle/>
        <a:p>
          <a:endParaRPr lang="ru-RU"/>
        </a:p>
      </dgm:t>
    </dgm:pt>
    <dgm:pt modelId="{BFABAB2C-2F26-4427-9ECE-92F8A1B18180}">
      <dgm:prSet phldrT="[Текст]" custT="1"/>
      <dgm:spPr>
        <a:solidFill>
          <a:srgbClr val="FFCC99"/>
        </a:solidFill>
      </dgm:spPr>
      <dgm:t>
        <a:bodyPr/>
        <a:lstStyle/>
        <a:p>
          <a:r>
            <a:rPr lang="ru-RU" sz="1800" b="1" dirty="0" smtClean="0">
              <a:solidFill>
                <a:schemeClr val="tx1"/>
              </a:solidFill>
            </a:rPr>
            <a:t>конфликт</a:t>
          </a:r>
          <a:endParaRPr lang="ru-RU" sz="1800" b="1" dirty="0">
            <a:solidFill>
              <a:schemeClr val="tx1"/>
            </a:solidFill>
          </a:endParaRPr>
        </a:p>
      </dgm:t>
    </dgm:pt>
    <dgm:pt modelId="{3BBC5ED0-CBC4-4C53-8B6C-02DB5B326C12}" type="parTrans" cxnId="{2987E64D-579F-4E29-AB0A-77DC50C14EF4}">
      <dgm:prSet/>
      <dgm:spPr>
        <a:solidFill>
          <a:srgbClr val="FF0000"/>
        </a:solidFill>
      </dgm:spPr>
      <dgm:t>
        <a:bodyPr/>
        <a:lstStyle/>
        <a:p>
          <a:endParaRPr lang="ru-RU"/>
        </a:p>
      </dgm:t>
    </dgm:pt>
    <dgm:pt modelId="{8E149949-5FA3-4732-8FEF-39C7052C9C62}" type="sibTrans" cxnId="{2987E64D-579F-4E29-AB0A-77DC50C14EF4}">
      <dgm:prSet/>
      <dgm:spPr/>
      <dgm:t>
        <a:bodyPr/>
        <a:lstStyle/>
        <a:p>
          <a:endParaRPr lang="ru-RU"/>
        </a:p>
      </dgm:t>
    </dgm:pt>
    <dgm:pt modelId="{76043493-92BF-42D4-A68D-7E6EC1F7B4B8}">
      <dgm:prSet phldrT="[Текст]" custT="1"/>
      <dgm:spPr>
        <a:solidFill>
          <a:srgbClr val="CCFF66"/>
        </a:solidFill>
      </dgm:spPr>
      <dgm:t>
        <a:bodyPr/>
        <a:lstStyle/>
        <a:p>
          <a:pPr algn="l"/>
          <a:r>
            <a:rPr lang="ru-RU" sz="1800" b="1" dirty="0" err="1" smtClean="0">
              <a:solidFill>
                <a:schemeClr val="tx1"/>
              </a:solidFill>
            </a:rPr>
            <a:t>внешность,речь</a:t>
          </a:r>
          <a:r>
            <a:rPr lang="ru-RU" sz="1800" b="1" dirty="0" smtClean="0">
              <a:solidFill>
                <a:schemeClr val="tx1"/>
              </a:solidFill>
            </a:rPr>
            <a:t>,</a:t>
          </a:r>
        </a:p>
        <a:p>
          <a:pPr algn="l"/>
          <a:r>
            <a:rPr lang="ru-RU" sz="1800" b="1" dirty="0" smtClean="0">
              <a:solidFill>
                <a:schemeClr val="tx1"/>
              </a:solidFill>
            </a:rPr>
            <a:t>поведение героя </a:t>
          </a:r>
        </a:p>
        <a:p>
          <a:pPr algn="l"/>
          <a:r>
            <a:rPr lang="ru-RU" sz="1800" b="1" dirty="0" smtClean="0">
              <a:solidFill>
                <a:schemeClr val="tx1"/>
              </a:solidFill>
            </a:rPr>
            <a:t>(-ев)</a:t>
          </a:r>
          <a:endParaRPr lang="ru-RU" sz="1800" b="1" dirty="0">
            <a:solidFill>
              <a:schemeClr val="tx1"/>
            </a:solidFill>
          </a:endParaRPr>
        </a:p>
      </dgm:t>
    </dgm:pt>
    <dgm:pt modelId="{9DC85EC1-31F4-49B8-91BC-BF2D26F7B216}" type="parTrans" cxnId="{2AA7568A-DEA4-4EA0-AB22-E3F10D1DEC73}">
      <dgm:prSet/>
      <dgm:spPr>
        <a:solidFill>
          <a:srgbClr val="FF0000"/>
        </a:solidFill>
      </dgm:spPr>
      <dgm:t>
        <a:bodyPr/>
        <a:lstStyle/>
        <a:p>
          <a:endParaRPr lang="ru-RU"/>
        </a:p>
      </dgm:t>
    </dgm:pt>
    <dgm:pt modelId="{360198CE-4615-4F62-9A69-097B03DB86D6}" type="sibTrans" cxnId="{2AA7568A-DEA4-4EA0-AB22-E3F10D1DEC73}">
      <dgm:prSet/>
      <dgm:spPr/>
      <dgm:t>
        <a:bodyPr/>
        <a:lstStyle/>
        <a:p>
          <a:endParaRPr lang="ru-RU"/>
        </a:p>
      </dgm:t>
    </dgm:pt>
    <dgm:pt modelId="{1AB8F439-0683-484C-BED8-59D2E54AE6DD}">
      <dgm:prSet custT="1"/>
      <dgm:spPr>
        <a:solidFill>
          <a:srgbClr val="9999FF"/>
        </a:solidFill>
      </dgm:spPr>
      <dgm:t>
        <a:bodyPr/>
        <a:lstStyle/>
        <a:p>
          <a:r>
            <a:rPr lang="ru-RU" sz="1800" b="1" dirty="0" smtClean="0">
              <a:solidFill>
                <a:schemeClr val="tx1"/>
              </a:solidFill>
            </a:rPr>
            <a:t>монологи,</a:t>
          </a:r>
        </a:p>
        <a:p>
          <a:r>
            <a:rPr lang="ru-RU" sz="1800" b="1" dirty="0" smtClean="0">
              <a:solidFill>
                <a:schemeClr val="tx1"/>
              </a:solidFill>
            </a:rPr>
            <a:t>диалоги</a:t>
          </a:r>
          <a:endParaRPr lang="ru-RU" sz="1800" b="1" dirty="0">
            <a:solidFill>
              <a:schemeClr val="tx1"/>
            </a:solidFill>
          </a:endParaRPr>
        </a:p>
      </dgm:t>
    </dgm:pt>
    <dgm:pt modelId="{8A6324F5-76A9-422F-840D-86707A6A89C2}" type="parTrans" cxnId="{B11BB256-852A-4846-8D68-A49674877772}">
      <dgm:prSet/>
      <dgm:spPr>
        <a:solidFill>
          <a:srgbClr val="FF0000"/>
        </a:solidFill>
      </dgm:spPr>
      <dgm:t>
        <a:bodyPr/>
        <a:lstStyle/>
        <a:p>
          <a:endParaRPr lang="ru-RU"/>
        </a:p>
      </dgm:t>
    </dgm:pt>
    <dgm:pt modelId="{2EEB6003-12AC-44A9-A5BF-7DE0C6637D1E}" type="sibTrans" cxnId="{B11BB256-852A-4846-8D68-A49674877772}">
      <dgm:prSet/>
      <dgm:spPr/>
      <dgm:t>
        <a:bodyPr/>
        <a:lstStyle/>
        <a:p>
          <a:endParaRPr lang="ru-RU"/>
        </a:p>
      </dgm:t>
    </dgm:pt>
    <dgm:pt modelId="{07A0B346-D11B-4180-A761-CFC87F1C93FF}">
      <dgm:prSet custT="1"/>
      <dgm:spPr>
        <a:solidFill>
          <a:srgbClr val="99FF99"/>
        </a:solidFill>
      </dgm:spPr>
      <dgm:t>
        <a:bodyPr/>
        <a:lstStyle/>
        <a:p>
          <a:r>
            <a:rPr lang="ru-RU" sz="1800" b="1" dirty="0" smtClean="0">
              <a:solidFill>
                <a:schemeClr val="tx1"/>
              </a:solidFill>
            </a:rPr>
            <a:t>авторские комментарии </a:t>
          </a:r>
          <a:endParaRPr lang="ru-RU" sz="1800" b="1" dirty="0">
            <a:solidFill>
              <a:schemeClr val="tx1"/>
            </a:solidFill>
          </a:endParaRPr>
        </a:p>
      </dgm:t>
    </dgm:pt>
    <dgm:pt modelId="{D0A1B9F7-6BBA-48E8-8058-47FE1B6A786F}" type="parTrans" cxnId="{93089796-E491-4C1D-88DF-8B404781D65F}">
      <dgm:prSet/>
      <dgm:spPr>
        <a:solidFill>
          <a:srgbClr val="FF0000"/>
        </a:solidFill>
      </dgm:spPr>
      <dgm:t>
        <a:bodyPr/>
        <a:lstStyle/>
        <a:p>
          <a:endParaRPr lang="ru-RU"/>
        </a:p>
      </dgm:t>
    </dgm:pt>
    <dgm:pt modelId="{432AD8FC-3538-4D59-90F5-3D5786301C5E}" type="sibTrans" cxnId="{93089796-E491-4C1D-88DF-8B404781D65F}">
      <dgm:prSet/>
      <dgm:spPr/>
      <dgm:t>
        <a:bodyPr/>
        <a:lstStyle/>
        <a:p>
          <a:endParaRPr lang="ru-RU"/>
        </a:p>
      </dgm:t>
    </dgm:pt>
    <dgm:pt modelId="{959D1A71-5833-447B-99B5-721A6B3EF7AC}">
      <dgm:prSet custT="1"/>
      <dgm:spPr>
        <a:solidFill>
          <a:srgbClr val="92D050"/>
        </a:solidFill>
      </dgm:spPr>
      <dgm:t>
        <a:bodyPr/>
        <a:lstStyle/>
        <a:p>
          <a:r>
            <a:rPr lang="ru-RU" sz="1600" b="1" dirty="0" smtClean="0">
              <a:solidFill>
                <a:schemeClr val="tx1"/>
              </a:solidFill>
            </a:rPr>
            <a:t>языковые средства </a:t>
          </a:r>
          <a:endParaRPr lang="ru-RU" sz="1600" b="1" dirty="0">
            <a:solidFill>
              <a:schemeClr val="tx1"/>
            </a:solidFill>
          </a:endParaRPr>
        </a:p>
      </dgm:t>
    </dgm:pt>
    <dgm:pt modelId="{494660C2-6853-4F1F-BF72-E9AC6C1F40D1}" type="parTrans" cxnId="{EAF2EDD1-1490-4960-AD22-1F6E1B8248F6}">
      <dgm:prSet/>
      <dgm:spPr>
        <a:solidFill>
          <a:srgbClr val="FF0000"/>
        </a:solidFill>
      </dgm:spPr>
      <dgm:t>
        <a:bodyPr/>
        <a:lstStyle/>
        <a:p>
          <a:endParaRPr lang="ru-RU"/>
        </a:p>
      </dgm:t>
    </dgm:pt>
    <dgm:pt modelId="{3451B58D-7E7E-4138-A10A-9B77F002C380}" type="sibTrans" cxnId="{EAF2EDD1-1490-4960-AD22-1F6E1B8248F6}">
      <dgm:prSet/>
      <dgm:spPr/>
      <dgm:t>
        <a:bodyPr/>
        <a:lstStyle/>
        <a:p>
          <a:endParaRPr lang="ru-RU"/>
        </a:p>
      </dgm:t>
    </dgm:pt>
    <dgm:pt modelId="{E5E269D8-5439-40EC-AD9D-B8B54D87CD4D}">
      <dgm:prSet custT="1"/>
      <dgm:spPr/>
      <dgm:t>
        <a:bodyPr/>
        <a:lstStyle/>
        <a:p>
          <a:r>
            <a:rPr lang="ru-RU" sz="1800" b="1" dirty="0" smtClean="0">
              <a:solidFill>
                <a:schemeClr val="tx1"/>
              </a:solidFill>
            </a:rPr>
            <a:t>детали</a:t>
          </a:r>
          <a:endParaRPr lang="ru-RU" sz="1800" b="1" dirty="0">
            <a:solidFill>
              <a:schemeClr val="tx1"/>
            </a:solidFill>
          </a:endParaRPr>
        </a:p>
      </dgm:t>
    </dgm:pt>
    <dgm:pt modelId="{964621EE-8B03-40EE-A5EA-97E59E5765ED}" type="parTrans" cxnId="{FBCF7605-3FA3-433E-8416-86DBADF6BBBD}">
      <dgm:prSet/>
      <dgm:spPr>
        <a:solidFill>
          <a:srgbClr val="FF0000"/>
        </a:solidFill>
      </dgm:spPr>
      <dgm:t>
        <a:bodyPr/>
        <a:lstStyle/>
        <a:p>
          <a:endParaRPr lang="ru-RU"/>
        </a:p>
      </dgm:t>
    </dgm:pt>
    <dgm:pt modelId="{B8C4501E-B0D1-4C1D-B322-6D908E474C62}" type="sibTrans" cxnId="{FBCF7605-3FA3-433E-8416-86DBADF6BBBD}">
      <dgm:prSet/>
      <dgm:spPr/>
      <dgm:t>
        <a:bodyPr/>
        <a:lstStyle/>
        <a:p>
          <a:endParaRPr lang="ru-RU"/>
        </a:p>
      </dgm:t>
    </dgm:pt>
    <dgm:pt modelId="{9649B215-2817-438A-8C1E-FDD891644FE2}" type="pres">
      <dgm:prSet presAssocID="{E3A686BA-F469-4A62-BB46-6B9E3D53A425}" presName="Name0" presStyleCnt="0">
        <dgm:presLayoutVars>
          <dgm:chMax val="1"/>
          <dgm:dir/>
          <dgm:animLvl val="ctr"/>
          <dgm:resizeHandles val="exact"/>
        </dgm:presLayoutVars>
      </dgm:prSet>
      <dgm:spPr/>
      <dgm:t>
        <a:bodyPr/>
        <a:lstStyle/>
        <a:p>
          <a:endParaRPr lang="ru-RU"/>
        </a:p>
      </dgm:t>
    </dgm:pt>
    <dgm:pt modelId="{391C6F47-64CB-4636-9BBC-E6C546DCAAA6}" type="pres">
      <dgm:prSet presAssocID="{A2F80214-AA36-48E8-8CD3-A86A66DCED08}" presName="centerShape" presStyleLbl="node0" presStyleIdx="0" presStyleCnt="1" custScaleX="180275" custScaleY="168077" custLinFactNeighborX="5332" custLinFactNeighborY="0"/>
      <dgm:spPr/>
      <dgm:t>
        <a:bodyPr/>
        <a:lstStyle/>
        <a:p>
          <a:endParaRPr lang="ru-RU"/>
        </a:p>
      </dgm:t>
    </dgm:pt>
    <dgm:pt modelId="{72205F39-6396-4244-904C-565930E5F97D}" type="pres">
      <dgm:prSet presAssocID="{77806526-B329-4A7E-83E9-223B843795CF}" presName="parTrans" presStyleLbl="sibTrans2D1" presStyleIdx="0" presStyleCnt="8"/>
      <dgm:spPr/>
      <dgm:t>
        <a:bodyPr/>
        <a:lstStyle/>
        <a:p>
          <a:endParaRPr lang="ru-RU"/>
        </a:p>
      </dgm:t>
    </dgm:pt>
    <dgm:pt modelId="{2B081C45-74CC-45B0-A396-3A27939A5FBB}" type="pres">
      <dgm:prSet presAssocID="{77806526-B329-4A7E-83E9-223B843795CF}" presName="connectorText" presStyleLbl="sibTrans2D1" presStyleIdx="0" presStyleCnt="8"/>
      <dgm:spPr/>
      <dgm:t>
        <a:bodyPr/>
        <a:lstStyle/>
        <a:p>
          <a:endParaRPr lang="ru-RU"/>
        </a:p>
      </dgm:t>
    </dgm:pt>
    <dgm:pt modelId="{FBE0E660-8141-4B28-A8AA-E5A91EFAF719}" type="pres">
      <dgm:prSet presAssocID="{D14AB168-E55C-4591-A1C7-8B138E0D00C4}" presName="node" presStyleLbl="node1" presStyleIdx="0" presStyleCnt="8" custScaleX="168957" custScaleY="75190">
        <dgm:presLayoutVars>
          <dgm:bulletEnabled val="1"/>
        </dgm:presLayoutVars>
      </dgm:prSet>
      <dgm:spPr/>
      <dgm:t>
        <a:bodyPr/>
        <a:lstStyle/>
        <a:p>
          <a:endParaRPr lang="ru-RU"/>
        </a:p>
      </dgm:t>
    </dgm:pt>
    <dgm:pt modelId="{0C846736-9539-4370-92AF-7663E976C67A}" type="pres">
      <dgm:prSet presAssocID="{E753417D-C9B3-4F18-95F2-B0FF548219CB}" presName="parTrans" presStyleLbl="sibTrans2D1" presStyleIdx="1" presStyleCnt="8"/>
      <dgm:spPr/>
      <dgm:t>
        <a:bodyPr/>
        <a:lstStyle/>
        <a:p>
          <a:endParaRPr lang="ru-RU"/>
        </a:p>
      </dgm:t>
    </dgm:pt>
    <dgm:pt modelId="{1D6BBDED-E5D8-43A7-BF0E-B02E925EEC75}" type="pres">
      <dgm:prSet presAssocID="{E753417D-C9B3-4F18-95F2-B0FF548219CB}" presName="connectorText" presStyleLbl="sibTrans2D1" presStyleIdx="1" presStyleCnt="8"/>
      <dgm:spPr/>
      <dgm:t>
        <a:bodyPr/>
        <a:lstStyle/>
        <a:p>
          <a:endParaRPr lang="ru-RU"/>
        </a:p>
      </dgm:t>
    </dgm:pt>
    <dgm:pt modelId="{DC222A10-191D-4E15-8F7A-CA2D16DC08D8}" type="pres">
      <dgm:prSet presAssocID="{EA5F3459-0EA5-4C38-B27B-67A1E8504C37}" presName="node" presStyleLbl="node1" presStyleIdx="1" presStyleCnt="8" custScaleX="155750" custScaleY="75525" custRadScaleRad="119781" custRadScaleInc="81690">
        <dgm:presLayoutVars>
          <dgm:bulletEnabled val="1"/>
        </dgm:presLayoutVars>
      </dgm:prSet>
      <dgm:spPr/>
      <dgm:t>
        <a:bodyPr/>
        <a:lstStyle/>
        <a:p>
          <a:endParaRPr lang="ru-RU"/>
        </a:p>
      </dgm:t>
    </dgm:pt>
    <dgm:pt modelId="{DA630EED-3A25-40A2-B7B2-A35D832DB3F2}" type="pres">
      <dgm:prSet presAssocID="{3BBC5ED0-CBC4-4C53-8B6C-02DB5B326C12}" presName="parTrans" presStyleLbl="sibTrans2D1" presStyleIdx="2" presStyleCnt="8" custScaleY="93500" custLinFactNeighborX="-12463" custLinFactNeighborY="23190"/>
      <dgm:spPr/>
      <dgm:t>
        <a:bodyPr/>
        <a:lstStyle/>
        <a:p>
          <a:endParaRPr lang="ru-RU"/>
        </a:p>
      </dgm:t>
    </dgm:pt>
    <dgm:pt modelId="{87AE7878-15DE-4F0D-97D0-6BE06AD4D911}" type="pres">
      <dgm:prSet presAssocID="{3BBC5ED0-CBC4-4C53-8B6C-02DB5B326C12}" presName="connectorText" presStyleLbl="sibTrans2D1" presStyleIdx="2" presStyleCnt="8"/>
      <dgm:spPr/>
      <dgm:t>
        <a:bodyPr/>
        <a:lstStyle/>
        <a:p>
          <a:endParaRPr lang="ru-RU"/>
        </a:p>
      </dgm:t>
    </dgm:pt>
    <dgm:pt modelId="{8648258C-B8AF-4001-AC9E-859A61BA6DF0}" type="pres">
      <dgm:prSet presAssocID="{BFABAB2C-2F26-4427-9ECE-92F8A1B18180}" presName="node" presStyleLbl="node1" presStyleIdx="2" presStyleCnt="8" custScaleX="126274" custRadScaleRad="136224" custRadScaleInc="-1690">
        <dgm:presLayoutVars>
          <dgm:bulletEnabled val="1"/>
        </dgm:presLayoutVars>
      </dgm:prSet>
      <dgm:spPr/>
      <dgm:t>
        <a:bodyPr/>
        <a:lstStyle/>
        <a:p>
          <a:endParaRPr lang="ru-RU"/>
        </a:p>
      </dgm:t>
    </dgm:pt>
    <dgm:pt modelId="{6D11958A-0193-4740-8778-9A7016DC0084}" type="pres">
      <dgm:prSet presAssocID="{9DC85EC1-31F4-49B8-91BC-BF2D26F7B216}" presName="parTrans" presStyleLbl="sibTrans2D1" presStyleIdx="3" presStyleCnt="8"/>
      <dgm:spPr/>
      <dgm:t>
        <a:bodyPr/>
        <a:lstStyle/>
        <a:p>
          <a:endParaRPr lang="ru-RU"/>
        </a:p>
      </dgm:t>
    </dgm:pt>
    <dgm:pt modelId="{9CE4EB9A-0EE0-46CE-A9C9-8E9A84989F42}" type="pres">
      <dgm:prSet presAssocID="{9DC85EC1-31F4-49B8-91BC-BF2D26F7B216}" presName="connectorText" presStyleLbl="sibTrans2D1" presStyleIdx="3" presStyleCnt="8"/>
      <dgm:spPr/>
      <dgm:t>
        <a:bodyPr/>
        <a:lstStyle/>
        <a:p>
          <a:endParaRPr lang="ru-RU"/>
        </a:p>
      </dgm:t>
    </dgm:pt>
    <dgm:pt modelId="{774891BA-EBCE-42E7-8F25-21195BA15092}" type="pres">
      <dgm:prSet presAssocID="{76043493-92BF-42D4-A68D-7E6EC1F7B4B8}" presName="node" presStyleLbl="node1" presStyleIdx="3" presStyleCnt="8" custScaleX="212744" custScaleY="96866" custRadScaleRad="121653" custRadScaleInc="-9445">
        <dgm:presLayoutVars>
          <dgm:bulletEnabled val="1"/>
        </dgm:presLayoutVars>
      </dgm:prSet>
      <dgm:spPr/>
      <dgm:t>
        <a:bodyPr/>
        <a:lstStyle/>
        <a:p>
          <a:endParaRPr lang="ru-RU"/>
        </a:p>
      </dgm:t>
    </dgm:pt>
    <dgm:pt modelId="{4F9BA2D9-A001-4226-957D-D56A8ED92170}" type="pres">
      <dgm:prSet presAssocID="{D0A1B9F7-6BBA-48E8-8058-47FE1B6A786F}" presName="parTrans" presStyleLbl="sibTrans2D1" presStyleIdx="4" presStyleCnt="8"/>
      <dgm:spPr/>
      <dgm:t>
        <a:bodyPr/>
        <a:lstStyle/>
        <a:p>
          <a:endParaRPr lang="ru-RU"/>
        </a:p>
      </dgm:t>
    </dgm:pt>
    <dgm:pt modelId="{2FF67438-D299-41E7-A098-A88856552B21}" type="pres">
      <dgm:prSet presAssocID="{D0A1B9F7-6BBA-48E8-8058-47FE1B6A786F}" presName="connectorText" presStyleLbl="sibTrans2D1" presStyleIdx="4" presStyleCnt="8"/>
      <dgm:spPr/>
      <dgm:t>
        <a:bodyPr/>
        <a:lstStyle/>
        <a:p>
          <a:endParaRPr lang="ru-RU"/>
        </a:p>
      </dgm:t>
    </dgm:pt>
    <dgm:pt modelId="{DD8F5080-A693-4453-AFAD-F4F666EE1F94}" type="pres">
      <dgm:prSet presAssocID="{07A0B346-D11B-4180-A761-CFC87F1C93FF}" presName="node" presStyleLbl="node1" presStyleIdx="4" presStyleCnt="8" custScaleX="182309" custRadScaleRad="136690" custRadScaleInc="23068">
        <dgm:presLayoutVars>
          <dgm:bulletEnabled val="1"/>
        </dgm:presLayoutVars>
      </dgm:prSet>
      <dgm:spPr/>
      <dgm:t>
        <a:bodyPr/>
        <a:lstStyle/>
        <a:p>
          <a:endParaRPr lang="ru-RU"/>
        </a:p>
      </dgm:t>
    </dgm:pt>
    <dgm:pt modelId="{95E3CB8A-9039-467B-911C-A0C17C5C7188}" type="pres">
      <dgm:prSet presAssocID="{8A6324F5-76A9-422F-840D-86707A6A89C2}" presName="parTrans" presStyleLbl="sibTrans2D1" presStyleIdx="5" presStyleCnt="8" custScaleX="74233"/>
      <dgm:spPr/>
      <dgm:t>
        <a:bodyPr/>
        <a:lstStyle/>
        <a:p>
          <a:endParaRPr lang="ru-RU"/>
        </a:p>
      </dgm:t>
    </dgm:pt>
    <dgm:pt modelId="{A3CC4B90-2ABA-430D-BC4E-70FC02646100}" type="pres">
      <dgm:prSet presAssocID="{8A6324F5-76A9-422F-840D-86707A6A89C2}" presName="connectorText" presStyleLbl="sibTrans2D1" presStyleIdx="5" presStyleCnt="8"/>
      <dgm:spPr/>
      <dgm:t>
        <a:bodyPr/>
        <a:lstStyle/>
        <a:p>
          <a:endParaRPr lang="ru-RU"/>
        </a:p>
      </dgm:t>
    </dgm:pt>
    <dgm:pt modelId="{2F980CEF-EAB1-4503-91B0-4458D68A7D9B}" type="pres">
      <dgm:prSet presAssocID="{1AB8F439-0683-484C-BED8-59D2E54AE6DD}" presName="node" presStyleLbl="node1" presStyleIdx="5" presStyleCnt="8" custScaleX="165133" custScaleY="100344" custRadScaleRad="123327" custRadScaleInc="25603">
        <dgm:presLayoutVars>
          <dgm:bulletEnabled val="1"/>
        </dgm:presLayoutVars>
      </dgm:prSet>
      <dgm:spPr/>
      <dgm:t>
        <a:bodyPr/>
        <a:lstStyle/>
        <a:p>
          <a:endParaRPr lang="ru-RU"/>
        </a:p>
      </dgm:t>
    </dgm:pt>
    <dgm:pt modelId="{B4CC7BEC-C5EA-43F0-AEA9-B478F02B738D}" type="pres">
      <dgm:prSet presAssocID="{494660C2-6853-4F1F-BF72-E9AC6C1F40D1}" presName="parTrans" presStyleLbl="sibTrans2D1" presStyleIdx="6" presStyleCnt="8" custScaleX="78545"/>
      <dgm:spPr/>
      <dgm:t>
        <a:bodyPr/>
        <a:lstStyle/>
        <a:p>
          <a:endParaRPr lang="ru-RU"/>
        </a:p>
      </dgm:t>
    </dgm:pt>
    <dgm:pt modelId="{A049DD4A-D5B3-429E-8BD4-B6069DE81F5F}" type="pres">
      <dgm:prSet presAssocID="{494660C2-6853-4F1F-BF72-E9AC6C1F40D1}" presName="connectorText" presStyleLbl="sibTrans2D1" presStyleIdx="6" presStyleCnt="8"/>
      <dgm:spPr/>
      <dgm:t>
        <a:bodyPr/>
        <a:lstStyle/>
        <a:p>
          <a:endParaRPr lang="ru-RU"/>
        </a:p>
      </dgm:t>
    </dgm:pt>
    <dgm:pt modelId="{DB61B1EB-7C78-480A-858C-03426084AC6D}" type="pres">
      <dgm:prSet presAssocID="{959D1A71-5833-447B-99B5-721A6B3EF7AC}" presName="node" presStyleLbl="node1" presStyleIdx="6" presStyleCnt="8" custScaleX="152626" custScaleY="84227" custRadScaleRad="125291" custRadScaleInc="-7823">
        <dgm:presLayoutVars>
          <dgm:bulletEnabled val="1"/>
        </dgm:presLayoutVars>
      </dgm:prSet>
      <dgm:spPr/>
      <dgm:t>
        <a:bodyPr/>
        <a:lstStyle/>
        <a:p>
          <a:endParaRPr lang="ru-RU"/>
        </a:p>
      </dgm:t>
    </dgm:pt>
    <dgm:pt modelId="{0F199DB4-0172-427A-BC43-C4B8DBF79110}" type="pres">
      <dgm:prSet presAssocID="{964621EE-8B03-40EE-A5EA-97E59E5765ED}" presName="parTrans" presStyleLbl="sibTrans2D1" presStyleIdx="7" presStyleCnt="8" custScaleX="97066"/>
      <dgm:spPr/>
      <dgm:t>
        <a:bodyPr/>
        <a:lstStyle/>
        <a:p>
          <a:endParaRPr lang="ru-RU"/>
        </a:p>
      </dgm:t>
    </dgm:pt>
    <dgm:pt modelId="{8909FC77-6592-4837-80A5-3067E4BAB497}" type="pres">
      <dgm:prSet presAssocID="{964621EE-8B03-40EE-A5EA-97E59E5765ED}" presName="connectorText" presStyleLbl="sibTrans2D1" presStyleIdx="7" presStyleCnt="8"/>
      <dgm:spPr/>
      <dgm:t>
        <a:bodyPr/>
        <a:lstStyle/>
        <a:p>
          <a:endParaRPr lang="ru-RU"/>
        </a:p>
      </dgm:t>
    </dgm:pt>
    <dgm:pt modelId="{F58F32D9-9BB1-4E71-991B-6BFDC4923E36}" type="pres">
      <dgm:prSet presAssocID="{E5E269D8-5439-40EC-AD9D-B8B54D87CD4D}" presName="node" presStyleLbl="node1" presStyleIdx="7" presStyleCnt="8" custScaleX="170798" custScaleY="66766" custRadScaleRad="112499" custRadScaleInc="-51272">
        <dgm:presLayoutVars>
          <dgm:bulletEnabled val="1"/>
        </dgm:presLayoutVars>
      </dgm:prSet>
      <dgm:spPr/>
      <dgm:t>
        <a:bodyPr/>
        <a:lstStyle/>
        <a:p>
          <a:endParaRPr lang="ru-RU"/>
        </a:p>
      </dgm:t>
    </dgm:pt>
  </dgm:ptLst>
  <dgm:cxnLst>
    <dgm:cxn modelId="{EAF2EDD1-1490-4960-AD22-1F6E1B8248F6}" srcId="{A2F80214-AA36-48E8-8CD3-A86A66DCED08}" destId="{959D1A71-5833-447B-99B5-721A6B3EF7AC}" srcOrd="6" destOrd="0" parTransId="{494660C2-6853-4F1F-BF72-E9AC6C1F40D1}" sibTransId="{3451B58D-7E7E-4138-A10A-9B77F002C380}"/>
    <dgm:cxn modelId="{86196EF5-56D4-43CB-A8A5-6C5D923AA124}" type="presOf" srcId="{1AB8F439-0683-484C-BED8-59D2E54AE6DD}" destId="{2F980CEF-EAB1-4503-91B0-4458D68A7D9B}" srcOrd="0" destOrd="0" presId="urn:microsoft.com/office/officeart/2005/8/layout/radial5"/>
    <dgm:cxn modelId="{7E01E7B3-DC10-4BD0-A840-7F9E606FF39F}" srcId="{E3A686BA-F469-4A62-BB46-6B9E3D53A425}" destId="{A2F80214-AA36-48E8-8CD3-A86A66DCED08}" srcOrd="0" destOrd="0" parTransId="{FC5C3922-99A9-42C9-BDA5-1CE969940321}" sibTransId="{3D7C2D8C-91CA-4938-8975-8EFC8BDC0517}"/>
    <dgm:cxn modelId="{EA5C3B99-37FF-41BF-8B45-D8B27E254823}" type="presOf" srcId="{76043493-92BF-42D4-A68D-7E6EC1F7B4B8}" destId="{774891BA-EBCE-42E7-8F25-21195BA15092}" srcOrd="0" destOrd="0" presId="urn:microsoft.com/office/officeart/2005/8/layout/radial5"/>
    <dgm:cxn modelId="{02C051CC-3105-4C40-82D3-0AD112227196}" type="presOf" srcId="{8A6324F5-76A9-422F-840D-86707A6A89C2}" destId="{95E3CB8A-9039-467B-911C-A0C17C5C7188}" srcOrd="0" destOrd="0" presId="urn:microsoft.com/office/officeart/2005/8/layout/radial5"/>
    <dgm:cxn modelId="{67C07944-DC1B-42B3-AAAB-549B781B3C88}" type="presOf" srcId="{9DC85EC1-31F4-49B8-91BC-BF2D26F7B216}" destId="{6D11958A-0193-4740-8778-9A7016DC0084}" srcOrd="0" destOrd="0" presId="urn:microsoft.com/office/officeart/2005/8/layout/radial5"/>
    <dgm:cxn modelId="{AD718749-E75B-403C-8300-F151C666CB03}" type="presOf" srcId="{9DC85EC1-31F4-49B8-91BC-BF2D26F7B216}" destId="{9CE4EB9A-0EE0-46CE-A9C9-8E9A84989F42}" srcOrd="1" destOrd="0" presId="urn:microsoft.com/office/officeart/2005/8/layout/radial5"/>
    <dgm:cxn modelId="{00B34177-481A-40E1-94E3-BAD95F6D256B}" type="presOf" srcId="{964621EE-8B03-40EE-A5EA-97E59E5765ED}" destId="{8909FC77-6592-4837-80A5-3067E4BAB497}" srcOrd="1" destOrd="0" presId="urn:microsoft.com/office/officeart/2005/8/layout/radial5"/>
    <dgm:cxn modelId="{2AA7568A-DEA4-4EA0-AB22-E3F10D1DEC73}" srcId="{A2F80214-AA36-48E8-8CD3-A86A66DCED08}" destId="{76043493-92BF-42D4-A68D-7E6EC1F7B4B8}" srcOrd="3" destOrd="0" parTransId="{9DC85EC1-31F4-49B8-91BC-BF2D26F7B216}" sibTransId="{360198CE-4615-4F62-9A69-097B03DB86D6}"/>
    <dgm:cxn modelId="{8DF7069C-3B30-414D-BF38-0506F3047707}" type="presOf" srcId="{77806526-B329-4A7E-83E9-223B843795CF}" destId="{72205F39-6396-4244-904C-565930E5F97D}" srcOrd="0" destOrd="0" presId="urn:microsoft.com/office/officeart/2005/8/layout/radial5"/>
    <dgm:cxn modelId="{A96473C5-F5FB-414E-994C-7959A971BB5E}" type="presOf" srcId="{E5E269D8-5439-40EC-AD9D-B8B54D87CD4D}" destId="{F58F32D9-9BB1-4E71-991B-6BFDC4923E36}" srcOrd="0" destOrd="0" presId="urn:microsoft.com/office/officeart/2005/8/layout/radial5"/>
    <dgm:cxn modelId="{B320FA2E-799E-43A1-AB82-DA14359EE017}" type="presOf" srcId="{D0A1B9F7-6BBA-48E8-8058-47FE1B6A786F}" destId="{2FF67438-D299-41E7-A098-A88856552B21}" srcOrd="1" destOrd="0" presId="urn:microsoft.com/office/officeart/2005/8/layout/radial5"/>
    <dgm:cxn modelId="{73B2AD33-F7E1-471F-AA6F-E3CF88986A0C}" type="presOf" srcId="{8A6324F5-76A9-422F-840D-86707A6A89C2}" destId="{A3CC4B90-2ABA-430D-BC4E-70FC02646100}" srcOrd="1" destOrd="0" presId="urn:microsoft.com/office/officeart/2005/8/layout/radial5"/>
    <dgm:cxn modelId="{9D8A0E0C-F068-4E6F-9B63-A0F3560EC29B}" srcId="{A2F80214-AA36-48E8-8CD3-A86A66DCED08}" destId="{D14AB168-E55C-4591-A1C7-8B138E0D00C4}" srcOrd="0" destOrd="0" parTransId="{77806526-B329-4A7E-83E9-223B843795CF}" sibTransId="{BF5CADEA-D626-4DDB-9E83-BAE21F1EB67C}"/>
    <dgm:cxn modelId="{A792683C-B6A3-40B9-9D31-24033801189F}" type="presOf" srcId="{959D1A71-5833-447B-99B5-721A6B3EF7AC}" destId="{DB61B1EB-7C78-480A-858C-03426084AC6D}" srcOrd="0" destOrd="0" presId="urn:microsoft.com/office/officeart/2005/8/layout/radial5"/>
    <dgm:cxn modelId="{049995A5-B4FB-4649-9AF2-BA281D6E313F}" type="presOf" srcId="{E753417D-C9B3-4F18-95F2-B0FF548219CB}" destId="{1D6BBDED-E5D8-43A7-BF0E-B02E925EEC75}" srcOrd="1" destOrd="0" presId="urn:microsoft.com/office/officeart/2005/8/layout/radial5"/>
    <dgm:cxn modelId="{56E6EE6C-6E93-4564-9B68-D1BE50636EED}" type="presOf" srcId="{D0A1B9F7-6BBA-48E8-8058-47FE1B6A786F}" destId="{4F9BA2D9-A001-4226-957D-D56A8ED92170}" srcOrd="0" destOrd="0" presId="urn:microsoft.com/office/officeart/2005/8/layout/radial5"/>
    <dgm:cxn modelId="{7BC15F22-8951-429F-B425-18802A18C664}" type="presOf" srcId="{3BBC5ED0-CBC4-4C53-8B6C-02DB5B326C12}" destId="{DA630EED-3A25-40A2-B7B2-A35D832DB3F2}" srcOrd="0" destOrd="0" presId="urn:microsoft.com/office/officeart/2005/8/layout/radial5"/>
    <dgm:cxn modelId="{93D1D10F-9DB3-4E41-8C89-B1805FF99CAB}" type="presOf" srcId="{E3A686BA-F469-4A62-BB46-6B9E3D53A425}" destId="{9649B215-2817-438A-8C1E-FDD891644FE2}" srcOrd="0" destOrd="0" presId="urn:microsoft.com/office/officeart/2005/8/layout/radial5"/>
    <dgm:cxn modelId="{871E55A2-56A1-43DE-BBF5-075C03932ECE}" srcId="{A2F80214-AA36-48E8-8CD3-A86A66DCED08}" destId="{EA5F3459-0EA5-4C38-B27B-67A1E8504C37}" srcOrd="1" destOrd="0" parTransId="{E753417D-C9B3-4F18-95F2-B0FF548219CB}" sibTransId="{B4EEC0E4-C5B0-4FEA-B2C7-1E191B84BB98}"/>
    <dgm:cxn modelId="{F88FBC9A-AEEB-4460-869E-4B7C56962553}" type="presOf" srcId="{964621EE-8B03-40EE-A5EA-97E59E5765ED}" destId="{0F199DB4-0172-427A-BC43-C4B8DBF79110}" srcOrd="0" destOrd="0" presId="urn:microsoft.com/office/officeart/2005/8/layout/radial5"/>
    <dgm:cxn modelId="{93089796-E491-4C1D-88DF-8B404781D65F}" srcId="{A2F80214-AA36-48E8-8CD3-A86A66DCED08}" destId="{07A0B346-D11B-4180-A761-CFC87F1C93FF}" srcOrd="4" destOrd="0" parTransId="{D0A1B9F7-6BBA-48E8-8058-47FE1B6A786F}" sibTransId="{432AD8FC-3538-4D59-90F5-3D5786301C5E}"/>
    <dgm:cxn modelId="{C4089F85-52D5-450D-9CF6-86C0EF1A372C}" type="presOf" srcId="{494660C2-6853-4F1F-BF72-E9AC6C1F40D1}" destId="{B4CC7BEC-C5EA-43F0-AEA9-B478F02B738D}" srcOrd="0" destOrd="0" presId="urn:microsoft.com/office/officeart/2005/8/layout/radial5"/>
    <dgm:cxn modelId="{92F83896-A48F-423C-8A3B-21DB72D94F97}" type="presOf" srcId="{E753417D-C9B3-4F18-95F2-B0FF548219CB}" destId="{0C846736-9539-4370-92AF-7663E976C67A}" srcOrd="0" destOrd="0" presId="urn:microsoft.com/office/officeart/2005/8/layout/radial5"/>
    <dgm:cxn modelId="{C4C1716E-164E-46C1-A52F-453FD8652C94}" type="presOf" srcId="{BFABAB2C-2F26-4427-9ECE-92F8A1B18180}" destId="{8648258C-B8AF-4001-AC9E-859A61BA6DF0}" srcOrd="0" destOrd="0" presId="urn:microsoft.com/office/officeart/2005/8/layout/radial5"/>
    <dgm:cxn modelId="{C91005AB-F910-412B-A254-BA1DA0EF0806}" type="presOf" srcId="{77806526-B329-4A7E-83E9-223B843795CF}" destId="{2B081C45-74CC-45B0-A396-3A27939A5FBB}" srcOrd="1" destOrd="0" presId="urn:microsoft.com/office/officeart/2005/8/layout/radial5"/>
    <dgm:cxn modelId="{6A5A3D88-81AE-482E-B0E9-12BB3E5E01F7}" type="presOf" srcId="{07A0B346-D11B-4180-A761-CFC87F1C93FF}" destId="{DD8F5080-A693-4453-AFAD-F4F666EE1F94}" srcOrd="0" destOrd="0" presId="urn:microsoft.com/office/officeart/2005/8/layout/radial5"/>
    <dgm:cxn modelId="{FBCF7605-3FA3-433E-8416-86DBADF6BBBD}" srcId="{A2F80214-AA36-48E8-8CD3-A86A66DCED08}" destId="{E5E269D8-5439-40EC-AD9D-B8B54D87CD4D}" srcOrd="7" destOrd="0" parTransId="{964621EE-8B03-40EE-A5EA-97E59E5765ED}" sibTransId="{B8C4501E-B0D1-4C1D-B322-6D908E474C62}"/>
    <dgm:cxn modelId="{222EB962-A794-4AA9-B4DC-F2B2DDBEC0FD}" type="presOf" srcId="{A2F80214-AA36-48E8-8CD3-A86A66DCED08}" destId="{391C6F47-64CB-4636-9BBC-E6C546DCAAA6}" srcOrd="0" destOrd="0" presId="urn:microsoft.com/office/officeart/2005/8/layout/radial5"/>
    <dgm:cxn modelId="{B11BB256-852A-4846-8D68-A49674877772}" srcId="{A2F80214-AA36-48E8-8CD3-A86A66DCED08}" destId="{1AB8F439-0683-484C-BED8-59D2E54AE6DD}" srcOrd="5" destOrd="0" parTransId="{8A6324F5-76A9-422F-840D-86707A6A89C2}" sibTransId="{2EEB6003-12AC-44A9-A5BF-7DE0C6637D1E}"/>
    <dgm:cxn modelId="{6550BA29-E047-4D35-B2AB-72DA1CC7A718}" type="presOf" srcId="{D14AB168-E55C-4591-A1C7-8B138E0D00C4}" destId="{FBE0E660-8141-4B28-A8AA-E5A91EFAF719}" srcOrd="0" destOrd="0" presId="urn:microsoft.com/office/officeart/2005/8/layout/radial5"/>
    <dgm:cxn modelId="{2987E64D-579F-4E29-AB0A-77DC50C14EF4}" srcId="{A2F80214-AA36-48E8-8CD3-A86A66DCED08}" destId="{BFABAB2C-2F26-4427-9ECE-92F8A1B18180}" srcOrd="2" destOrd="0" parTransId="{3BBC5ED0-CBC4-4C53-8B6C-02DB5B326C12}" sibTransId="{8E149949-5FA3-4732-8FEF-39C7052C9C62}"/>
    <dgm:cxn modelId="{199C46D2-92DB-41A8-8FAC-640E2214C82C}" type="presOf" srcId="{3BBC5ED0-CBC4-4C53-8B6C-02DB5B326C12}" destId="{87AE7878-15DE-4F0D-97D0-6BE06AD4D911}" srcOrd="1" destOrd="0" presId="urn:microsoft.com/office/officeart/2005/8/layout/radial5"/>
    <dgm:cxn modelId="{70F47849-4D76-4A7D-A445-E2A34F7AD362}" type="presOf" srcId="{494660C2-6853-4F1F-BF72-E9AC6C1F40D1}" destId="{A049DD4A-D5B3-429E-8BD4-B6069DE81F5F}" srcOrd="1" destOrd="0" presId="urn:microsoft.com/office/officeart/2005/8/layout/radial5"/>
    <dgm:cxn modelId="{689AE61E-A221-44FF-B4AA-84C9E6DF9013}" type="presOf" srcId="{EA5F3459-0EA5-4C38-B27B-67A1E8504C37}" destId="{DC222A10-191D-4E15-8F7A-CA2D16DC08D8}" srcOrd="0" destOrd="0" presId="urn:microsoft.com/office/officeart/2005/8/layout/radial5"/>
    <dgm:cxn modelId="{8D6E7E47-E821-4093-BB05-8539E4FE4166}" type="presParOf" srcId="{9649B215-2817-438A-8C1E-FDD891644FE2}" destId="{391C6F47-64CB-4636-9BBC-E6C546DCAAA6}" srcOrd="0" destOrd="0" presId="urn:microsoft.com/office/officeart/2005/8/layout/radial5"/>
    <dgm:cxn modelId="{6CC6528D-74E6-4BF8-8F7E-394E13415310}" type="presParOf" srcId="{9649B215-2817-438A-8C1E-FDD891644FE2}" destId="{72205F39-6396-4244-904C-565930E5F97D}" srcOrd="1" destOrd="0" presId="urn:microsoft.com/office/officeart/2005/8/layout/radial5"/>
    <dgm:cxn modelId="{915F3E19-63A2-4AD0-A965-91001B089DBA}" type="presParOf" srcId="{72205F39-6396-4244-904C-565930E5F97D}" destId="{2B081C45-74CC-45B0-A396-3A27939A5FBB}" srcOrd="0" destOrd="0" presId="urn:microsoft.com/office/officeart/2005/8/layout/radial5"/>
    <dgm:cxn modelId="{B51F602E-7544-4F16-8E39-B0CC115CC1DB}" type="presParOf" srcId="{9649B215-2817-438A-8C1E-FDD891644FE2}" destId="{FBE0E660-8141-4B28-A8AA-E5A91EFAF719}" srcOrd="2" destOrd="0" presId="urn:microsoft.com/office/officeart/2005/8/layout/radial5"/>
    <dgm:cxn modelId="{127AD895-7BB7-4562-AF02-B4DB7A62A678}" type="presParOf" srcId="{9649B215-2817-438A-8C1E-FDD891644FE2}" destId="{0C846736-9539-4370-92AF-7663E976C67A}" srcOrd="3" destOrd="0" presId="urn:microsoft.com/office/officeart/2005/8/layout/radial5"/>
    <dgm:cxn modelId="{D7BB1242-EB91-45BE-9266-56E7F817A5BA}" type="presParOf" srcId="{0C846736-9539-4370-92AF-7663E976C67A}" destId="{1D6BBDED-E5D8-43A7-BF0E-B02E925EEC75}" srcOrd="0" destOrd="0" presId="urn:microsoft.com/office/officeart/2005/8/layout/radial5"/>
    <dgm:cxn modelId="{E9FE2021-A81B-4F05-92C5-D3364FD0C33B}" type="presParOf" srcId="{9649B215-2817-438A-8C1E-FDD891644FE2}" destId="{DC222A10-191D-4E15-8F7A-CA2D16DC08D8}" srcOrd="4" destOrd="0" presId="urn:microsoft.com/office/officeart/2005/8/layout/radial5"/>
    <dgm:cxn modelId="{D4B9F6CA-CFF7-49CB-9BAB-1F62AA142135}" type="presParOf" srcId="{9649B215-2817-438A-8C1E-FDD891644FE2}" destId="{DA630EED-3A25-40A2-B7B2-A35D832DB3F2}" srcOrd="5" destOrd="0" presId="urn:microsoft.com/office/officeart/2005/8/layout/radial5"/>
    <dgm:cxn modelId="{BB941A97-1695-44F6-81F4-2FD0F00794CE}" type="presParOf" srcId="{DA630EED-3A25-40A2-B7B2-A35D832DB3F2}" destId="{87AE7878-15DE-4F0D-97D0-6BE06AD4D911}" srcOrd="0" destOrd="0" presId="urn:microsoft.com/office/officeart/2005/8/layout/radial5"/>
    <dgm:cxn modelId="{1ACF6777-8327-43FE-AE13-6442860B23FE}" type="presParOf" srcId="{9649B215-2817-438A-8C1E-FDD891644FE2}" destId="{8648258C-B8AF-4001-AC9E-859A61BA6DF0}" srcOrd="6" destOrd="0" presId="urn:microsoft.com/office/officeart/2005/8/layout/radial5"/>
    <dgm:cxn modelId="{C24C5DB4-56D5-4B07-8B59-6E0AB897E5F4}" type="presParOf" srcId="{9649B215-2817-438A-8C1E-FDD891644FE2}" destId="{6D11958A-0193-4740-8778-9A7016DC0084}" srcOrd="7" destOrd="0" presId="urn:microsoft.com/office/officeart/2005/8/layout/radial5"/>
    <dgm:cxn modelId="{25E271DC-854C-4A0D-8CCA-F5946A82D985}" type="presParOf" srcId="{6D11958A-0193-4740-8778-9A7016DC0084}" destId="{9CE4EB9A-0EE0-46CE-A9C9-8E9A84989F42}" srcOrd="0" destOrd="0" presId="urn:microsoft.com/office/officeart/2005/8/layout/radial5"/>
    <dgm:cxn modelId="{37348FA4-6C64-4A12-B90A-E6EC31264175}" type="presParOf" srcId="{9649B215-2817-438A-8C1E-FDD891644FE2}" destId="{774891BA-EBCE-42E7-8F25-21195BA15092}" srcOrd="8" destOrd="0" presId="urn:microsoft.com/office/officeart/2005/8/layout/radial5"/>
    <dgm:cxn modelId="{46F21DBF-87D8-4C69-9ACB-2950FDC87D39}" type="presParOf" srcId="{9649B215-2817-438A-8C1E-FDD891644FE2}" destId="{4F9BA2D9-A001-4226-957D-D56A8ED92170}" srcOrd="9" destOrd="0" presId="urn:microsoft.com/office/officeart/2005/8/layout/radial5"/>
    <dgm:cxn modelId="{28295569-5848-4739-A668-555A769089B6}" type="presParOf" srcId="{4F9BA2D9-A001-4226-957D-D56A8ED92170}" destId="{2FF67438-D299-41E7-A098-A88856552B21}" srcOrd="0" destOrd="0" presId="urn:microsoft.com/office/officeart/2005/8/layout/radial5"/>
    <dgm:cxn modelId="{C1DEC0CC-3155-4523-8AE2-E56969C79BF5}" type="presParOf" srcId="{9649B215-2817-438A-8C1E-FDD891644FE2}" destId="{DD8F5080-A693-4453-AFAD-F4F666EE1F94}" srcOrd="10" destOrd="0" presId="urn:microsoft.com/office/officeart/2005/8/layout/radial5"/>
    <dgm:cxn modelId="{B9B6B464-9A9A-4C56-9208-B989151BF924}" type="presParOf" srcId="{9649B215-2817-438A-8C1E-FDD891644FE2}" destId="{95E3CB8A-9039-467B-911C-A0C17C5C7188}" srcOrd="11" destOrd="0" presId="urn:microsoft.com/office/officeart/2005/8/layout/radial5"/>
    <dgm:cxn modelId="{FD093776-E8C9-4B79-965D-5AE2216D00FD}" type="presParOf" srcId="{95E3CB8A-9039-467B-911C-A0C17C5C7188}" destId="{A3CC4B90-2ABA-430D-BC4E-70FC02646100}" srcOrd="0" destOrd="0" presId="urn:microsoft.com/office/officeart/2005/8/layout/radial5"/>
    <dgm:cxn modelId="{97A9E9A6-5540-4F1E-8953-0B3C42E92B8E}" type="presParOf" srcId="{9649B215-2817-438A-8C1E-FDD891644FE2}" destId="{2F980CEF-EAB1-4503-91B0-4458D68A7D9B}" srcOrd="12" destOrd="0" presId="urn:microsoft.com/office/officeart/2005/8/layout/radial5"/>
    <dgm:cxn modelId="{D089CC4C-4FBA-4C21-84EE-F2F160864C3E}" type="presParOf" srcId="{9649B215-2817-438A-8C1E-FDD891644FE2}" destId="{B4CC7BEC-C5EA-43F0-AEA9-B478F02B738D}" srcOrd="13" destOrd="0" presId="urn:microsoft.com/office/officeart/2005/8/layout/radial5"/>
    <dgm:cxn modelId="{4AD4A1DF-58DF-475F-92CC-D7169ECB0ED7}" type="presParOf" srcId="{B4CC7BEC-C5EA-43F0-AEA9-B478F02B738D}" destId="{A049DD4A-D5B3-429E-8BD4-B6069DE81F5F}" srcOrd="0" destOrd="0" presId="urn:microsoft.com/office/officeart/2005/8/layout/radial5"/>
    <dgm:cxn modelId="{E2B66E86-EC5B-4311-B9F3-8674A0476F8F}" type="presParOf" srcId="{9649B215-2817-438A-8C1E-FDD891644FE2}" destId="{DB61B1EB-7C78-480A-858C-03426084AC6D}" srcOrd="14" destOrd="0" presId="urn:microsoft.com/office/officeart/2005/8/layout/radial5"/>
    <dgm:cxn modelId="{7155CFD9-CB4F-4EC4-BD8E-D1C37AAC6617}" type="presParOf" srcId="{9649B215-2817-438A-8C1E-FDD891644FE2}" destId="{0F199DB4-0172-427A-BC43-C4B8DBF79110}" srcOrd="15" destOrd="0" presId="urn:microsoft.com/office/officeart/2005/8/layout/radial5"/>
    <dgm:cxn modelId="{55239AE9-8F16-4EFE-991E-D5104D33A867}" type="presParOf" srcId="{0F199DB4-0172-427A-BC43-C4B8DBF79110}" destId="{8909FC77-6592-4837-80A5-3067E4BAB497}" srcOrd="0" destOrd="0" presId="urn:microsoft.com/office/officeart/2005/8/layout/radial5"/>
    <dgm:cxn modelId="{04A705BB-91D9-4C31-B37D-F6DE87720744}" type="presParOf" srcId="{9649B215-2817-438A-8C1E-FDD891644FE2}" destId="{F58F32D9-9BB1-4E71-991B-6BFDC4923E36}"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6F47-64CB-4636-9BBC-E6C546DCAAA6}">
      <dsp:nvSpPr>
        <dsp:cNvPr id="0" name=""/>
        <dsp:cNvSpPr/>
      </dsp:nvSpPr>
      <dsp:spPr>
        <a:xfrm>
          <a:off x="5014437" y="2124013"/>
          <a:ext cx="2221413" cy="2071105"/>
        </a:xfrm>
        <a:prstGeom prst="ellipse">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Анализируя текст  художественного стиля, обращайте внимание на…</a:t>
          </a:r>
          <a:endParaRPr lang="ru-RU" sz="1800" b="1" kern="1200" dirty="0">
            <a:solidFill>
              <a:schemeClr val="tx1"/>
            </a:solidFill>
          </a:endParaRPr>
        </a:p>
      </dsp:txBody>
      <dsp:txXfrm>
        <a:off x="5339755" y="2427319"/>
        <a:ext cx="1570777" cy="1464493"/>
      </dsp:txXfrm>
    </dsp:sp>
    <dsp:sp modelId="{72205F39-6396-4244-904C-565930E5F97D}">
      <dsp:nvSpPr>
        <dsp:cNvPr id="0" name=""/>
        <dsp:cNvSpPr/>
      </dsp:nvSpPr>
      <dsp:spPr>
        <a:xfrm rot="15834779">
          <a:off x="5725346" y="1410540"/>
          <a:ext cx="485578"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solidFill>
              <a:srgbClr val="FF0000"/>
            </a:solidFill>
          </a:endParaRPr>
        </a:p>
      </dsp:txBody>
      <dsp:txXfrm rot="10800000">
        <a:off x="5805906" y="1593650"/>
        <a:ext cx="339905" cy="332051"/>
      </dsp:txXfrm>
    </dsp:sp>
    <dsp:sp modelId="{FBE0E660-8141-4B28-A8AA-E5A91EFAF719}">
      <dsp:nvSpPr>
        <dsp:cNvPr id="0" name=""/>
        <dsp:cNvSpPr/>
      </dsp:nvSpPr>
      <dsp:spPr>
        <a:xfrm>
          <a:off x="4621883" y="117210"/>
          <a:ext cx="2475108" cy="110148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сюжет</a:t>
          </a:r>
          <a:endParaRPr lang="ru-RU" sz="1800" b="1" kern="1200" dirty="0">
            <a:solidFill>
              <a:schemeClr val="tx1"/>
            </a:solidFill>
          </a:endParaRPr>
        </a:p>
      </dsp:txBody>
      <dsp:txXfrm>
        <a:off x="4984354" y="278518"/>
        <a:ext cx="1750166" cy="778867"/>
      </dsp:txXfrm>
    </dsp:sp>
    <dsp:sp modelId="{0C846736-9539-4370-92AF-7663E976C67A}">
      <dsp:nvSpPr>
        <dsp:cNvPr id="0" name=""/>
        <dsp:cNvSpPr/>
      </dsp:nvSpPr>
      <dsp:spPr>
        <a:xfrm rot="19853914">
          <a:off x="7205904" y="2163209"/>
          <a:ext cx="424227"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7213937" y="2304842"/>
        <a:ext cx="296959" cy="332051"/>
      </dsp:txXfrm>
    </dsp:sp>
    <dsp:sp modelId="{DC222A10-191D-4E15-8F7A-CA2D16DC08D8}">
      <dsp:nvSpPr>
        <dsp:cNvPr id="0" name=""/>
        <dsp:cNvSpPr/>
      </dsp:nvSpPr>
      <dsp:spPr>
        <a:xfrm>
          <a:off x="7386745" y="1269122"/>
          <a:ext cx="2281634" cy="1106391"/>
        </a:xfrm>
        <a:prstGeom prst="ellipse">
          <a:avLst/>
        </a:prstGeom>
        <a:solidFill>
          <a:srgbClr val="FFC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композицию</a:t>
          </a:r>
          <a:endParaRPr lang="ru-RU" sz="1800" b="1" kern="1200" dirty="0">
            <a:solidFill>
              <a:schemeClr val="tx1"/>
            </a:solidFill>
          </a:endParaRPr>
        </a:p>
      </dsp:txBody>
      <dsp:txXfrm>
        <a:off x="7720883" y="1431149"/>
        <a:ext cx="1613358" cy="782337"/>
      </dsp:txXfrm>
    </dsp:sp>
    <dsp:sp modelId="{DA630EED-3A25-40A2-B7B2-A35D832DB3F2}">
      <dsp:nvSpPr>
        <dsp:cNvPr id="0" name=""/>
        <dsp:cNvSpPr/>
      </dsp:nvSpPr>
      <dsp:spPr>
        <a:xfrm rot="21575247">
          <a:off x="7404046" y="3017367"/>
          <a:ext cx="579223" cy="51744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7404048" y="3121415"/>
        <a:ext cx="423989" cy="310469"/>
      </dsp:txXfrm>
    </dsp:sp>
    <dsp:sp modelId="{8648258C-B8AF-4001-AC9E-859A61BA6DF0}">
      <dsp:nvSpPr>
        <dsp:cNvPr id="0" name=""/>
        <dsp:cNvSpPr/>
      </dsp:nvSpPr>
      <dsp:spPr>
        <a:xfrm>
          <a:off x="8328624" y="2404573"/>
          <a:ext cx="1849830" cy="1464933"/>
        </a:xfrm>
        <a:prstGeom prst="ellipse">
          <a:avLst/>
        </a:prstGeom>
        <a:solidFill>
          <a:srgbClr val="FFCC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конфликт</a:t>
          </a:r>
          <a:endParaRPr lang="ru-RU" sz="1800" b="1" kern="1200" dirty="0">
            <a:solidFill>
              <a:schemeClr val="tx1"/>
            </a:solidFill>
          </a:endParaRPr>
        </a:p>
      </dsp:txBody>
      <dsp:txXfrm>
        <a:off x="8599525" y="2619107"/>
        <a:ext cx="1308028" cy="1035865"/>
      </dsp:txXfrm>
    </dsp:sp>
    <dsp:sp modelId="{6D11958A-0193-4740-8778-9A7016DC0084}">
      <dsp:nvSpPr>
        <dsp:cNvPr id="0" name=""/>
        <dsp:cNvSpPr/>
      </dsp:nvSpPr>
      <dsp:spPr>
        <a:xfrm rot="2791311">
          <a:off x="6920967" y="3966736"/>
          <a:ext cx="463910"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6942673" y="4026925"/>
        <a:ext cx="324737" cy="332051"/>
      </dsp:txXfrm>
    </dsp:sp>
    <dsp:sp modelId="{774891BA-EBCE-42E7-8F25-21195BA15092}">
      <dsp:nvSpPr>
        <dsp:cNvPr id="0" name=""/>
        <dsp:cNvSpPr/>
      </dsp:nvSpPr>
      <dsp:spPr>
        <a:xfrm>
          <a:off x="6522490" y="4512430"/>
          <a:ext cx="3116559" cy="1419022"/>
        </a:xfrm>
        <a:prstGeom prst="ellipse">
          <a:avLst/>
        </a:prstGeom>
        <a:solidFill>
          <a:srgbClr val="CCFF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ru-RU" sz="1800" b="1" kern="1200" dirty="0" err="1" smtClean="0">
              <a:solidFill>
                <a:schemeClr val="tx1"/>
              </a:solidFill>
            </a:rPr>
            <a:t>внешность,речь</a:t>
          </a:r>
          <a:r>
            <a:rPr lang="ru-RU" sz="1800" b="1" kern="1200" dirty="0" smtClean="0">
              <a:solidFill>
                <a:schemeClr val="tx1"/>
              </a:solidFill>
            </a:rPr>
            <a:t>,</a:t>
          </a:r>
        </a:p>
        <a:p>
          <a:pPr lvl="0" algn="l" defTabSz="800100">
            <a:lnSpc>
              <a:spcPct val="90000"/>
            </a:lnSpc>
            <a:spcBef>
              <a:spcPct val="0"/>
            </a:spcBef>
            <a:spcAft>
              <a:spcPct val="35000"/>
            </a:spcAft>
          </a:pPr>
          <a:r>
            <a:rPr lang="ru-RU" sz="1800" b="1" kern="1200" dirty="0" smtClean="0">
              <a:solidFill>
                <a:schemeClr val="tx1"/>
              </a:solidFill>
            </a:rPr>
            <a:t>поведение героя </a:t>
          </a:r>
        </a:p>
        <a:p>
          <a:pPr lvl="0" algn="l" defTabSz="800100">
            <a:lnSpc>
              <a:spcPct val="90000"/>
            </a:lnSpc>
            <a:spcBef>
              <a:spcPct val="0"/>
            </a:spcBef>
            <a:spcAft>
              <a:spcPct val="35000"/>
            </a:spcAft>
          </a:pPr>
          <a:r>
            <a:rPr lang="ru-RU" sz="1800" b="1" kern="1200" dirty="0" smtClean="0">
              <a:solidFill>
                <a:schemeClr val="tx1"/>
              </a:solidFill>
            </a:rPr>
            <a:t>(-ев)</a:t>
          </a:r>
          <a:endParaRPr lang="ru-RU" sz="1800" b="1" kern="1200" dirty="0">
            <a:solidFill>
              <a:schemeClr val="tx1"/>
            </a:solidFill>
          </a:endParaRPr>
        </a:p>
      </dsp:txBody>
      <dsp:txXfrm>
        <a:off x="6978899" y="4720241"/>
        <a:ext cx="2203741" cy="1003400"/>
      </dsp:txXfrm>
    </dsp:sp>
    <dsp:sp modelId="{4F9BA2D9-A001-4226-957D-D56A8ED92170}">
      <dsp:nvSpPr>
        <dsp:cNvPr id="0" name=""/>
        <dsp:cNvSpPr/>
      </dsp:nvSpPr>
      <dsp:spPr>
        <a:xfrm rot="6144276">
          <a:off x="5574213" y="4317885"/>
          <a:ext cx="470595"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5659965" y="4359628"/>
        <a:ext cx="329417" cy="332051"/>
      </dsp:txXfrm>
    </dsp:sp>
    <dsp:sp modelId="{DD8F5080-A693-4453-AFAD-F4F666EE1F94}">
      <dsp:nvSpPr>
        <dsp:cNvPr id="0" name=""/>
        <dsp:cNvSpPr/>
      </dsp:nvSpPr>
      <dsp:spPr>
        <a:xfrm>
          <a:off x="4215983" y="5035924"/>
          <a:ext cx="2670706" cy="1464933"/>
        </a:xfrm>
        <a:prstGeom prst="ellipse">
          <a:avLst/>
        </a:prstGeom>
        <a:solidFill>
          <a:srgbClr val="99FF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авторские комментарии </a:t>
          </a:r>
          <a:endParaRPr lang="ru-RU" sz="1800" b="1" kern="1200" dirty="0">
            <a:solidFill>
              <a:schemeClr val="tx1"/>
            </a:solidFill>
          </a:endParaRPr>
        </a:p>
      </dsp:txBody>
      <dsp:txXfrm>
        <a:off x="4607099" y="5250458"/>
        <a:ext cx="1888474" cy="1035865"/>
      </dsp:txXfrm>
    </dsp:sp>
    <dsp:sp modelId="{95E3CB8A-9039-467B-911C-A0C17C5C7188}">
      <dsp:nvSpPr>
        <dsp:cNvPr id="0" name=""/>
        <dsp:cNvSpPr/>
      </dsp:nvSpPr>
      <dsp:spPr>
        <a:xfrm rot="8621719">
          <a:off x="4521922" y="3880974"/>
          <a:ext cx="489361"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654481" y="3948197"/>
        <a:ext cx="342553" cy="332051"/>
      </dsp:txXfrm>
    </dsp:sp>
    <dsp:sp modelId="{2F980CEF-EAB1-4503-91B0-4458D68A7D9B}">
      <dsp:nvSpPr>
        <dsp:cNvPr id="0" name=""/>
        <dsp:cNvSpPr/>
      </dsp:nvSpPr>
      <dsp:spPr>
        <a:xfrm>
          <a:off x="2269951" y="4368334"/>
          <a:ext cx="2419089" cy="1469973"/>
        </a:xfrm>
        <a:prstGeom prst="ellipse">
          <a:avLst/>
        </a:prstGeom>
        <a:solidFill>
          <a:srgbClr val="9999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монологи,</a:t>
          </a:r>
        </a:p>
        <a:p>
          <a:pPr lvl="0" algn="ctr" defTabSz="800100">
            <a:lnSpc>
              <a:spcPct val="90000"/>
            </a:lnSpc>
            <a:spcBef>
              <a:spcPct val="0"/>
            </a:spcBef>
            <a:spcAft>
              <a:spcPct val="35000"/>
            </a:spcAft>
          </a:pPr>
          <a:r>
            <a:rPr lang="ru-RU" sz="1800" b="1" kern="1200" dirty="0" smtClean="0">
              <a:solidFill>
                <a:schemeClr val="tx1"/>
              </a:solidFill>
            </a:rPr>
            <a:t>диалоги</a:t>
          </a:r>
          <a:endParaRPr lang="ru-RU" sz="1800" b="1" kern="1200" dirty="0">
            <a:solidFill>
              <a:schemeClr val="tx1"/>
            </a:solidFill>
          </a:endParaRPr>
        </a:p>
      </dsp:txBody>
      <dsp:txXfrm>
        <a:off x="2624218" y="4583607"/>
        <a:ext cx="1710555" cy="1039427"/>
      </dsp:txXfrm>
    </dsp:sp>
    <dsp:sp modelId="{B4CC7BEC-C5EA-43F0-AEA9-B478F02B738D}">
      <dsp:nvSpPr>
        <dsp:cNvPr id="0" name=""/>
        <dsp:cNvSpPr/>
      </dsp:nvSpPr>
      <dsp:spPr>
        <a:xfrm rot="10702672">
          <a:off x="4211262" y="2930219"/>
          <a:ext cx="482813"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356077" y="3038853"/>
        <a:ext cx="337969" cy="332051"/>
      </dsp:txXfrm>
    </dsp:sp>
    <dsp:sp modelId="{DB61B1EB-7C78-480A-858C-03426084AC6D}">
      <dsp:nvSpPr>
        <dsp:cNvPr id="0" name=""/>
        <dsp:cNvSpPr/>
      </dsp:nvSpPr>
      <dsp:spPr>
        <a:xfrm>
          <a:off x="1621207" y="2638519"/>
          <a:ext cx="2235870" cy="1233869"/>
        </a:xfrm>
        <a:prstGeom prst="ellipse">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языковые средства </a:t>
          </a:r>
          <a:endParaRPr lang="ru-RU" sz="1600" b="1" kern="1200" dirty="0">
            <a:solidFill>
              <a:schemeClr val="tx1"/>
            </a:solidFill>
          </a:endParaRPr>
        </a:p>
      </dsp:txBody>
      <dsp:txXfrm>
        <a:off x="1948643" y="2819215"/>
        <a:ext cx="1580998" cy="872477"/>
      </dsp:txXfrm>
    </dsp:sp>
    <dsp:sp modelId="{0F199DB4-0172-427A-BC43-C4B8DBF79110}">
      <dsp:nvSpPr>
        <dsp:cNvPr id="0" name=""/>
        <dsp:cNvSpPr/>
      </dsp:nvSpPr>
      <dsp:spPr>
        <a:xfrm rot="12641438">
          <a:off x="4420507" y="2044911"/>
          <a:ext cx="585698" cy="55341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4574906" y="2197965"/>
        <a:ext cx="419672" cy="332051"/>
      </dsp:txXfrm>
    </dsp:sp>
    <dsp:sp modelId="{F58F32D9-9BB1-4E71-991B-6BFDC4923E36}">
      <dsp:nvSpPr>
        <dsp:cNvPr id="0" name=""/>
        <dsp:cNvSpPr/>
      </dsp:nvSpPr>
      <dsp:spPr>
        <a:xfrm>
          <a:off x="2270005" y="1124902"/>
          <a:ext cx="2502077" cy="97807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детали</a:t>
          </a:r>
          <a:endParaRPr lang="ru-RU" sz="1800" b="1" kern="1200" dirty="0">
            <a:solidFill>
              <a:schemeClr val="tx1"/>
            </a:solidFill>
          </a:endParaRPr>
        </a:p>
      </dsp:txBody>
      <dsp:txXfrm>
        <a:off x="2636426" y="1268138"/>
        <a:ext cx="1769235" cy="691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E19BAB-1751-4916-8EC7-560CE8F906B3}" type="datetimeFigureOut">
              <a:rPr lang="ru-RU"/>
              <a:pPr>
                <a:defRPr/>
              </a:pPr>
              <a:t>05.11.2018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2FCAD7-A81D-4BB8-B7C5-7C86763C93E8}" type="slidenum">
              <a:rPr lang="ru-RU"/>
              <a:pPr>
                <a:defRPr/>
              </a:pPr>
              <a:t>‹#›</a:t>
            </a:fld>
            <a:endParaRPr lang="ru-RU"/>
          </a:p>
        </p:txBody>
      </p:sp>
    </p:spTree>
    <p:extLst>
      <p:ext uri="{BB962C8B-B14F-4D97-AF65-F5344CB8AC3E}">
        <p14:creationId xmlns:p14="http://schemas.microsoft.com/office/powerpoint/2010/main" val="4061431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96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1BC15C-2D9B-4228-A511-E99C9975BBBD}" type="slidenum">
              <a:rPr lang="ru-RU"/>
              <a:pPr fontAlgn="base">
                <a:spcBef>
                  <a:spcPct val="0"/>
                </a:spcBef>
                <a:spcAft>
                  <a:spcPct val="0"/>
                </a:spcAft>
                <a:defRPr/>
              </a:pPr>
              <a:t>47</a:t>
            </a:fld>
            <a:endParaRPr lang="ru-RU"/>
          </a:p>
        </p:txBody>
      </p:sp>
    </p:spTree>
    <p:extLst>
      <p:ext uri="{BB962C8B-B14F-4D97-AF65-F5344CB8AC3E}">
        <p14:creationId xmlns:p14="http://schemas.microsoft.com/office/powerpoint/2010/main" val="349042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AA47A-CC31-44BF-8A26-1BACCEE9DFCE}" type="datetimeFigureOut">
              <a:rPr lang="ru-RU"/>
              <a:pPr>
                <a:defRPr/>
              </a:pPr>
              <a:t>05.11.2018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1C3E66-DF73-4AFE-8DD8-09C3E99073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A96D4A-85D3-4B7E-870B-26AC3D6EED63}" type="datetimeFigureOut">
              <a:rPr lang="ru-RU"/>
              <a:pPr>
                <a:defRPr/>
              </a:pPr>
              <a:t>05.11.2018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68FC17-0A1E-4016-A0D5-F805F3EFCEA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D3F152-069F-4675-BDDD-6426FC9D8275}" type="datetimeFigureOut">
              <a:rPr lang="ru-RU"/>
              <a:pPr>
                <a:defRPr/>
              </a:pPr>
              <a:t>05.11.2018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78119A-D026-49EC-A302-C4DD76BC0E4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600201"/>
            <a:ext cx="10972800" cy="4525963"/>
          </a:xfrm>
        </p:spPr>
        <p:txBody>
          <a:bodyPr rtlCol="0">
            <a:normAutofit/>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8C2339C9-C64C-4871-9FEC-34D2B7B5825C}" type="datetime1">
              <a:rPr lang="ru-RU"/>
              <a:pPr>
                <a:defRPr/>
              </a:pPr>
              <a:t>05.11.2018</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166CEC3-80FE-4F8A-AF9E-B9789DDC0ADA}" type="slidenum">
              <a:rPr lang="ru-RU" altLang="ru-RU"/>
              <a:pPr>
                <a:defRPr/>
              </a:pPr>
              <a:t>‹#›</a:t>
            </a:fld>
            <a:endParaRPr lang="ru-RU" altLang="ru-RU"/>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9C4D21-AE1F-41FA-9042-3CAB55F7424D}" type="datetimeFigureOut">
              <a:rPr lang="ru-RU"/>
              <a:pPr>
                <a:defRPr/>
              </a:pPr>
              <a:t>05.11.2018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AA90C5-6BC5-4CBB-AC9E-D99EC89E1B0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B2CE29-0F1C-44CF-801E-CFB223585977}" type="datetimeFigureOut">
              <a:rPr lang="ru-RU"/>
              <a:pPr>
                <a:defRPr/>
              </a:pPr>
              <a:t>05.11.2018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01FE2A-8BD6-419E-9952-E3BC7663D48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7408645-698B-4A25-9931-D9A716BA6E2F}" type="datetimeFigureOut">
              <a:rPr lang="ru-RU"/>
              <a:pPr>
                <a:defRPr/>
              </a:pPr>
              <a:t>05.11.2018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758A6B-B992-48A4-8080-E8672CAD2CF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68AD4AA-3D49-4BE8-843F-F7B6F20E8AD0}" type="datetimeFigureOut">
              <a:rPr lang="ru-RU"/>
              <a:pPr>
                <a:defRPr/>
              </a:pPr>
              <a:t>05.11.2018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272F561-DD67-40D7-9E3C-EE2AC6AC34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2BCB44C-ED5D-4A84-A1EE-10E08D5B56C3}" type="datetimeFigureOut">
              <a:rPr lang="ru-RU"/>
              <a:pPr>
                <a:defRPr/>
              </a:pPr>
              <a:t>05.11.2018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45904A4-43ED-4AE0-948A-4DD4314C08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48CF293-E158-43EB-B661-53A4596E8443}" type="datetimeFigureOut">
              <a:rPr lang="ru-RU"/>
              <a:pPr>
                <a:defRPr/>
              </a:pPr>
              <a:t>05.11.2018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E279E4A-DBB1-4DD0-844A-695AF0C543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D32DCC3-57A4-44D6-A567-18A898D13E92}" type="datetimeFigureOut">
              <a:rPr lang="ru-RU"/>
              <a:pPr>
                <a:defRPr/>
              </a:pPr>
              <a:t>05.11.2018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2C74A1-9C01-4EBF-9B6E-F648C1B3684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1C70F9F-A2EE-4FA8-A435-8E91CE6B9D54}" type="datetimeFigureOut">
              <a:rPr lang="ru-RU"/>
              <a:pPr>
                <a:defRPr/>
              </a:pPr>
              <a:t>05.11.2018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FC0232-1153-4D96-B52E-099947FE888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5F0748-C9F3-4E5A-BAC8-37F12C612C70}" type="datetimeFigureOut">
              <a:rPr lang="ru-RU"/>
              <a:pPr>
                <a:defRPr/>
              </a:pPr>
              <a:t>05.11.2018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D6E057C-59D3-4D4B-B054-8F1F621F447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03513" y="4052888"/>
            <a:ext cx="9144000" cy="2387600"/>
          </a:xfrm>
        </p:spPr>
        <p:txBody>
          <a:bodyPr rtlCol="0">
            <a:normAutofit fontScale="90000"/>
          </a:bodyPr>
          <a:lstStyle/>
          <a:p>
            <a:pPr eaLnBrk="1" fontAlgn="auto" hangingPunct="1">
              <a:spcAft>
                <a:spcPts val="0"/>
              </a:spcAft>
              <a:defRPr/>
            </a:pPr>
            <a:r>
              <a:rPr lang="ru-RU" b="1" dirty="0" smtClean="0">
                <a:latin typeface="Arial" panose="020B0604020202020204" pitchFamily="34" charset="0"/>
                <a:cs typeface="Arial" panose="020B0604020202020204" pitchFamily="34" charset="0"/>
              </a:rPr>
              <a:t/>
            </a:r>
            <a:br>
              <a:rPr lang="ru-RU" b="1" dirty="0" smtClean="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
            </a:r>
            <a:br>
              <a:rPr lang="ru-RU" b="1" dirty="0">
                <a:latin typeface="Arial" panose="020B0604020202020204" pitchFamily="34" charset="0"/>
                <a:cs typeface="Arial" panose="020B0604020202020204" pitchFamily="34" charset="0"/>
              </a:rPr>
            </a:br>
            <a:r>
              <a:rPr lang="ru-RU" b="1" dirty="0" smtClean="0">
                <a:solidFill>
                  <a:srgbClr val="FF0000"/>
                </a:solidFill>
                <a:latin typeface="Arial" panose="020B0604020202020204" pitchFamily="34" charset="0"/>
                <a:cs typeface="Arial" panose="020B0604020202020204" pitchFamily="34" charset="0"/>
              </a:rPr>
              <a:t/>
            </a:r>
            <a:br>
              <a:rPr lang="ru-RU" b="1" dirty="0" smtClean="0">
                <a:solidFill>
                  <a:srgbClr val="FF0000"/>
                </a:solidFill>
                <a:latin typeface="Arial" panose="020B0604020202020204" pitchFamily="34" charset="0"/>
                <a:cs typeface="Arial" panose="020B0604020202020204" pitchFamily="34" charset="0"/>
              </a:rPr>
            </a:br>
            <a:endParaRPr lang="ru-RU" b="1" dirty="0">
              <a:solidFill>
                <a:srgbClr val="FF0000"/>
              </a:solidFill>
              <a:latin typeface="Arial" panose="020B0604020202020204" pitchFamily="34" charset="0"/>
              <a:cs typeface="Arial" panose="020B0604020202020204" pitchFamily="34" charset="0"/>
            </a:endParaRPr>
          </a:p>
        </p:txBody>
      </p:sp>
      <p:sp>
        <p:nvSpPr>
          <p:cNvPr id="3" name="WordArt 8"/>
          <p:cNvSpPr>
            <a:spLocks noChangeArrowheads="1" noChangeShapeType="1" noTextEdit="1"/>
          </p:cNvSpPr>
          <p:nvPr/>
        </p:nvSpPr>
        <p:spPr bwMode="auto">
          <a:xfrm>
            <a:off x="3824288" y="354013"/>
            <a:ext cx="6769100" cy="360362"/>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5363" name="Picture 7" descr="logo"/>
          <p:cNvPicPr>
            <a:picLocks noChangeAspect="1" noChangeArrowheads="1"/>
          </p:cNvPicPr>
          <p:nvPr/>
        </p:nvPicPr>
        <p:blipFill>
          <a:blip r:embed="rId2"/>
          <a:srcRect/>
          <a:stretch>
            <a:fillRect/>
          </a:stretch>
        </p:blipFill>
        <p:spPr bwMode="auto">
          <a:xfrm>
            <a:off x="0" y="0"/>
            <a:ext cx="1706563" cy="1428750"/>
          </a:xfrm>
          <a:prstGeom prst="rect">
            <a:avLst/>
          </a:prstGeom>
          <a:noFill/>
          <a:ln w="9525">
            <a:noFill/>
            <a:miter lim="800000"/>
            <a:headEnd/>
            <a:tailEnd/>
          </a:ln>
        </p:spPr>
      </p:pic>
      <p:sp>
        <p:nvSpPr>
          <p:cNvPr id="15364" name="WordArt 9"/>
          <p:cNvSpPr>
            <a:spLocks noChangeArrowheads="1" noChangeShapeType="1" noTextEdit="1"/>
          </p:cNvSpPr>
          <p:nvPr/>
        </p:nvSpPr>
        <p:spPr bwMode="auto">
          <a:xfrm>
            <a:off x="298450" y="533400"/>
            <a:ext cx="1352550" cy="25241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15368" name="WordArt 8"/>
          <p:cNvSpPr>
            <a:spLocks noChangeArrowheads="1" noChangeShapeType="1" noTextEdit="1"/>
          </p:cNvSpPr>
          <p:nvPr/>
        </p:nvSpPr>
        <p:spPr bwMode="auto">
          <a:xfrm>
            <a:off x="5522913" y="2963863"/>
            <a:ext cx="3976687" cy="7302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rgbClr val="CC3300"/>
                </a:solidFill>
                <a:effectLst>
                  <a:outerShdw dist="45791" dir="2021404" algn="ctr" rotWithShape="0">
                    <a:srgbClr val="B2B2B2">
                      <a:alpha val="80000"/>
                    </a:srgbClr>
                  </a:outerShdw>
                </a:effectLst>
                <a:latin typeface="Times New Roman"/>
                <a:cs typeface="Times New Roman"/>
              </a:rPr>
              <a:t>Задание 27</a:t>
            </a:r>
          </a:p>
        </p:txBody>
      </p:sp>
      <p:sp>
        <p:nvSpPr>
          <p:cNvPr id="15369" name="WordArt 9"/>
          <p:cNvSpPr>
            <a:spLocks noChangeArrowheads="1" noChangeShapeType="1" noTextEdit="1"/>
          </p:cNvSpPr>
          <p:nvPr/>
        </p:nvSpPr>
        <p:spPr bwMode="auto">
          <a:xfrm>
            <a:off x="4491038" y="4554538"/>
            <a:ext cx="6877050" cy="1889125"/>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effectLst>
                  <a:outerShdw dist="45791" dir="2021404" algn="ctr" rotWithShape="0">
                    <a:srgbClr val="B2B2B2">
                      <a:alpha val="80000"/>
                    </a:srgbClr>
                  </a:outerShdw>
                </a:effectLst>
                <a:latin typeface="Times New Roman"/>
                <a:cs typeface="Times New Roman"/>
              </a:rPr>
              <a:t>Формирование у экзаменуемых умения</a:t>
            </a:r>
          </a:p>
          <a:p>
            <a:pPr algn="ctr"/>
            <a:r>
              <a:rPr lang="ru-RU" sz="3600" kern="10">
                <a:ln w="9525">
                  <a:solidFill>
                    <a:schemeClr val="tx1"/>
                  </a:solidFill>
                  <a:round/>
                  <a:headEnd/>
                  <a:tailEnd/>
                </a:ln>
                <a:effectLst>
                  <a:outerShdw dist="45791" dir="2021404" algn="ctr" rotWithShape="0">
                    <a:srgbClr val="B2B2B2">
                      <a:alpha val="80000"/>
                    </a:srgbClr>
                  </a:outerShdw>
                </a:effectLst>
                <a:latin typeface="Times New Roman"/>
                <a:cs typeface="Times New Roman"/>
              </a:rPr>
              <a:t> комментировать проблему текста</a:t>
            </a:r>
          </a:p>
        </p:txBody>
      </p:sp>
      <p:pic>
        <p:nvPicPr>
          <p:cNvPr id="15371" name="Picture 11" descr="shutterstock_206669170"/>
          <p:cNvPicPr>
            <a:picLocks noChangeAspect="1" noChangeArrowheads="1"/>
          </p:cNvPicPr>
          <p:nvPr/>
        </p:nvPicPr>
        <p:blipFill>
          <a:blip r:embed="rId3"/>
          <a:srcRect/>
          <a:stretch>
            <a:fillRect/>
          </a:stretch>
        </p:blipFill>
        <p:spPr bwMode="auto">
          <a:xfrm>
            <a:off x="0" y="3697288"/>
            <a:ext cx="3756025" cy="3160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3388" y="188913"/>
            <a:ext cx="8496300" cy="5032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Сформулированная проблема</a:t>
            </a:r>
          </a:p>
        </p:txBody>
      </p:sp>
      <p:sp>
        <p:nvSpPr>
          <p:cNvPr id="5" name="Прямоугольник 4"/>
          <p:cNvSpPr/>
          <p:nvPr/>
        </p:nvSpPr>
        <p:spPr>
          <a:xfrm>
            <a:off x="1774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itchFamily="34" charset="0"/>
                <a:cs typeface="Arial" pitchFamily="34" charset="0"/>
              </a:rPr>
              <a:t>Авторская позиция</a:t>
            </a:r>
          </a:p>
        </p:txBody>
      </p:sp>
      <p:sp>
        <p:nvSpPr>
          <p:cNvPr id="6" name="Прямоугольник 5"/>
          <p:cNvSpPr/>
          <p:nvPr/>
        </p:nvSpPr>
        <p:spPr>
          <a:xfrm>
            <a:off x="2424113" y="1844675"/>
            <a:ext cx="8064500" cy="410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endParaRPr lang="ru-RU" b="1" i="1" dirty="0">
              <a:solidFill>
                <a:srgbClr val="FF0000"/>
              </a:solidFill>
              <a:latin typeface="Arial" pitchFamily="34" charset="0"/>
              <a:cs typeface="Arial" pitchFamily="34" charset="0"/>
            </a:endParaRP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пытается осмыслить</a:t>
            </a:r>
            <a:r>
              <a:rPr lang="ru-RU"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поисках ответа на свой вопрос публицист </a:t>
            </a:r>
            <a:r>
              <a:rPr lang="ru-RU" b="1" i="1" dirty="0">
                <a:solidFill>
                  <a:srgbClr val="FF0000"/>
                </a:solidFill>
                <a:latin typeface="Arial" pitchFamily="34" charset="0"/>
                <a:cs typeface="Arial" pitchFamily="34" charset="0"/>
              </a:rPr>
              <a:t>выстраивает цепь собственных рассуждений о</a:t>
            </a:r>
            <a:r>
              <a:rPr lang="ru-RU" b="1" i="1" dirty="0">
                <a:solidFill>
                  <a:schemeClr val="tx1"/>
                </a:solidFill>
                <a:latin typeface="Arial" pitchFamily="34" charset="0"/>
                <a:cs typeface="Arial" pitchFamily="34" charset="0"/>
              </a:rPr>
              <a:t>…</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В своих рассуждениях известный писатель использует </a:t>
            </a:r>
            <a:r>
              <a:rPr lang="ru-RU" b="1" i="1" dirty="0">
                <a:solidFill>
                  <a:srgbClr val="FF0000"/>
                </a:solidFill>
                <a:latin typeface="Arial" pitchFamily="34" charset="0"/>
                <a:cs typeface="Arial" pitchFamily="34" charset="0"/>
              </a:rPr>
              <a:t>вопросно-ответную форму изложения</a:t>
            </a:r>
            <a:r>
              <a:rPr lang="ru-RU" b="1" i="1" dirty="0">
                <a:solidFill>
                  <a:schemeClr val="tx1"/>
                </a:solidFill>
                <a:latin typeface="Arial" pitchFamily="34" charset="0"/>
                <a:cs typeface="Arial" pitchFamily="34" charset="0"/>
              </a:rPr>
              <a:t>. </a:t>
            </a:r>
            <a:r>
              <a:rPr lang="ru-RU" b="1" i="1" dirty="0">
                <a:solidFill>
                  <a:srgbClr val="FF0000"/>
                </a:solidFill>
                <a:latin typeface="Arial" pitchFamily="34" charset="0"/>
                <a:cs typeface="Arial" pitchFamily="34" charset="0"/>
              </a:rPr>
              <a:t>Он как бы беседует </a:t>
            </a:r>
            <a:r>
              <a:rPr lang="ru-RU" i="1" dirty="0">
                <a:solidFill>
                  <a:schemeClr val="tx1"/>
                </a:solidFill>
                <a:latin typeface="Arial" pitchFamily="34" charset="0"/>
                <a:cs typeface="Arial" pitchFamily="34" charset="0"/>
              </a:rPr>
              <a:t>со своим читателем о….</a:t>
            </a:r>
          </a:p>
          <a:p>
            <a:pPr fontAlgn="auto">
              <a:spcAft>
                <a:spcPts val="0"/>
              </a:spcAft>
              <a:buFont typeface="Arial" pitchFamily="34" charset="0"/>
              <a:buChar char="•"/>
              <a:defRPr/>
            </a:pPr>
            <a:r>
              <a:rPr lang="ru-RU" b="1" i="1" dirty="0">
                <a:solidFill>
                  <a:srgbClr val="FF0000"/>
                </a:solidFill>
                <a:latin typeface="Arial" pitchFamily="34" charset="0"/>
                <a:cs typeface="Arial" pitchFamily="34" charset="0"/>
              </a:rPr>
              <a:t> Используя вопросно-ответную форму изложения</a:t>
            </a:r>
            <a:r>
              <a:rPr lang="ru-RU" i="1" dirty="0">
                <a:solidFill>
                  <a:schemeClr val="tx1"/>
                </a:solidFill>
                <a:latin typeface="Arial" pitchFamily="34" charset="0"/>
                <a:cs typeface="Arial" pitchFamily="34" charset="0"/>
              </a:rPr>
              <a:t>, журналист </a:t>
            </a:r>
            <a:r>
              <a:rPr lang="ru-RU" b="1" i="1" dirty="0">
                <a:solidFill>
                  <a:srgbClr val="FF0000"/>
                </a:solidFill>
                <a:latin typeface="Arial" pitchFamily="34" charset="0"/>
                <a:cs typeface="Arial" pitchFamily="34" charset="0"/>
              </a:rPr>
              <a:t>вовлекает читателя </a:t>
            </a:r>
            <a:r>
              <a:rPr lang="ru-RU" i="1" dirty="0">
                <a:solidFill>
                  <a:schemeClr val="tx1"/>
                </a:solidFill>
                <a:latin typeface="Arial" pitchFamily="34" charset="0"/>
                <a:cs typeface="Arial" pitchFamily="34" charset="0"/>
              </a:rPr>
              <a:t>в рассуждения о....</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Публицист </a:t>
            </a:r>
            <a:r>
              <a:rPr lang="ru-RU" b="1" i="1" dirty="0">
                <a:solidFill>
                  <a:srgbClr val="FF0000"/>
                </a:solidFill>
                <a:latin typeface="Arial" pitchFamily="34" charset="0"/>
                <a:cs typeface="Arial" pitchFamily="34" charset="0"/>
              </a:rPr>
              <a:t>даёт</a:t>
            </a:r>
            <a:r>
              <a:rPr lang="ru-RU" i="1" dirty="0">
                <a:solidFill>
                  <a:schemeClr val="tx1"/>
                </a:solidFill>
                <a:latin typeface="Arial" pitchFamily="34" charset="0"/>
                <a:cs typeface="Arial" pitchFamily="34" charset="0"/>
              </a:rPr>
              <a:t> точное </a:t>
            </a:r>
            <a:r>
              <a:rPr lang="ru-RU" b="1" i="1" dirty="0">
                <a:solidFill>
                  <a:srgbClr val="FF0000"/>
                </a:solidFill>
                <a:latin typeface="Arial" pitchFamily="34" charset="0"/>
                <a:cs typeface="Arial" pitchFamily="34" charset="0"/>
              </a:rPr>
              <a:t>определение</a:t>
            </a:r>
            <a:r>
              <a:rPr lang="ru-RU" i="1" dirty="0">
                <a:solidFill>
                  <a:schemeClr val="tx1"/>
                </a:solidFill>
                <a:latin typeface="Arial" pitchFamily="34" charset="0"/>
                <a:cs typeface="Arial" pitchFamily="34" charset="0"/>
              </a:rPr>
              <a:t> (чему?)….</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a:t>
            </a:r>
            <a:r>
              <a:rPr lang="ru-RU" b="1" i="1" dirty="0">
                <a:solidFill>
                  <a:srgbClr val="FF0000"/>
                </a:solidFill>
                <a:latin typeface="Arial" pitchFamily="34" charset="0"/>
                <a:cs typeface="Arial" pitchFamily="34" charset="0"/>
              </a:rPr>
              <a:t>сопоставляет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с чем?), </a:t>
            </a:r>
            <a:r>
              <a:rPr lang="ru-RU" b="1" i="1" dirty="0">
                <a:solidFill>
                  <a:srgbClr val="FF0000"/>
                </a:solidFill>
                <a:latin typeface="Arial" pitchFamily="34" charset="0"/>
                <a:cs typeface="Arial" pitchFamily="34" charset="0"/>
              </a:rPr>
              <a:t>противопоставляет</a:t>
            </a:r>
            <a:r>
              <a:rPr lang="ru-RU" i="1" dirty="0">
                <a:solidFill>
                  <a:srgbClr val="FF0000"/>
                </a:solidFill>
                <a:latin typeface="Arial" pitchFamily="34" charset="0"/>
                <a:cs typeface="Arial" pitchFamily="34" charset="0"/>
              </a:rPr>
              <a:t> </a:t>
            </a:r>
            <a:r>
              <a:rPr lang="ru-RU" i="1" dirty="0">
                <a:solidFill>
                  <a:schemeClr val="tx1"/>
                </a:solidFill>
                <a:latin typeface="Arial" pitchFamily="34" charset="0"/>
                <a:cs typeface="Arial" pitchFamily="34" charset="0"/>
              </a:rPr>
              <a:t>(что чему?), </a:t>
            </a:r>
            <a:r>
              <a:rPr lang="ru-RU" b="1" i="1" dirty="0">
                <a:solidFill>
                  <a:srgbClr val="FF0000"/>
                </a:solidFill>
                <a:latin typeface="Arial" pitchFamily="34" charset="0"/>
                <a:cs typeface="Arial" pitchFamily="34" charset="0"/>
              </a:rPr>
              <a:t>сравнивает </a:t>
            </a:r>
            <a:r>
              <a:rPr lang="ru-RU" i="1" dirty="0">
                <a:solidFill>
                  <a:schemeClr val="tx1"/>
                </a:solidFill>
                <a:latin typeface="Arial" pitchFamily="34" charset="0"/>
                <a:cs typeface="Arial" pitchFamily="34" charset="0"/>
              </a:rPr>
              <a:t>(что с чем?)</a:t>
            </a:r>
          </a:p>
          <a:p>
            <a:pPr fontAlgn="auto">
              <a:spcAft>
                <a:spcPts val="0"/>
              </a:spcAft>
              <a:buFont typeface="Arial" pitchFamily="34" charset="0"/>
              <a:buChar char="•"/>
              <a:defRPr/>
            </a:pPr>
            <a:r>
              <a:rPr lang="ru-RU" i="1" dirty="0">
                <a:solidFill>
                  <a:schemeClr val="tx1"/>
                </a:solidFill>
                <a:latin typeface="Arial" pitchFamily="34" charset="0"/>
                <a:cs typeface="Arial" pitchFamily="34" charset="0"/>
              </a:rPr>
              <a:t> Автор (писатель, публицист) </a:t>
            </a:r>
            <a:r>
              <a:rPr lang="ru-RU" b="1" i="1" dirty="0">
                <a:solidFill>
                  <a:srgbClr val="FF0000"/>
                </a:solidFill>
                <a:latin typeface="Arial" pitchFamily="34" charset="0"/>
                <a:cs typeface="Arial" pitchFamily="34" charset="0"/>
              </a:rPr>
              <a:t>называет причины</a:t>
            </a:r>
            <a:r>
              <a:rPr lang="ru-RU" i="1" dirty="0">
                <a:solidFill>
                  <a:schemeClr val="tx1"/>
                </a:solidFill>
                <a:latin typeface="Arial" pitchFamily="34" charset="0"/>
                <a:cs typeface="Arial" pitchFamily="34" charset="0"/>
              </a:rPr>
              <a:t>, по которым…;</a:t>
            </a:r>
          </a:p>
          <a:p>
            <a:pPr fontAlgn="auto">
              <a:spcAft>
                <a:spcPts val="0"/>
              </a:spcAft>
              <a:buFont typeface="Arial" pitchFamily="34" charset="0"/>
              <a:buChar char="•"/>
              <a:defRPr/>
            </a:pPr>
            <a:r>
              <a:rPr lang="ru-RU" b="1" i="1" dirty="0">
                <a:solidFill>
                  <a:schemeClr val="tx1"/>
                </a:solidFill>
                <a:latin typeface="Arial" pitchFamily="34" charset="0"/>
                <a:cs typeface="Arial" pitchFamily="34" charset="0"/>
              </a:rPr>
              <a:t> </a:t>
            </a:r>
            <a:r>
              <a:rPr lang="ru-RU" i="1" dirty="0">
                <a:solidFill>
                  <a:schemeClr val="tx1"/>
                </a:solidFill>
                <a:latin typeface="Arial" pitchFamily="34" charset="0"/>
                <a:cs typeface="Arial" pitchFamily="34" charset="0"/>
              </a:rPr>
              <a:t>Публицист </a:t>
            </a:r>
            <a:r>
              <a:rPr lang="ru-RU" b="1" i="1" dirty="0">
                <a:solidFill>
                  <a:srgbClr val="FF0000"/>
                </a:solidFill>
                <a:latin typeface="Arial" pitchFamily="34" charset="0"/>
                <a:cs typeface="Arial" pitchFamily="34" charset="0"/>
              </a:rPr>
              <a:t>приводит примеры</a:t>
            </a:r>
            <a:r>
              <a:rPr lang="ru-RU" i="1" dirty="0">
                <a:solidFill>
                  <a:schemeClr val="tx1"/>
                </a:solidFill>
                <a:latin typeface="Arial" pitchFamily="34" charset="0"/>
                <a:cs typeface="Arial" pitchFamily="34" charset="0"/>
              </a:rPr>
              <a:t>, подтверждающие мысль о том, что... </a:t>
            </a:r>
            <a:r>
              <a:rPr lang="ru-RU" dirty="0">
                <a:solidFill>
                  <a:schemeClr val="tx1"/>
                </a:solidFill>
                <a:latin typeface="Arial" pitchFamily="34" charset="0"/>
                <a:cs typeface="Arial" pitchFamily="34" charset="0"/>
              </a:rPr>
              <a:t>и т.д. </a:t>
            </a:r>
          </a:p>
          <a:p>
            <a:pPr algn="ctr">
              <a:defRPr/>
            </a:pPr>
            <a:endParaRPr lang="ru-RU" dirty="0">
              <a:solidFill>
                <a:schemeClr val="tx1"/>
              </a:solidFill>
            </a:endParaRPr>
          </a:p>
        </p:txBody>
      </p:sp>
      <p:sp>
        <p:nvSpPr>
          <p:cNvPr id="7" name="Прямоугольник 6"/>
          <p:cNvSpPr/>
          <p:nvPr/>
        </p:nvSpPr>
        <p:spPr>
          <a:xfrm>
            <a:off x="2208213" y="836613"/>
            <a:ext cx="8208962" cy="8636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b="1" u="sng" dirty="0">
                <a:solidFill>
                  <a:schemeClr val="tx1"/>
                </a:solidFill>
                <a:latin typeface="Arial" pitchFamily="34" charset="0"/>
                <a:cs typeface="Arial" pitchFamily="34" charset="0"/>
              </a:rPr>
              <a:t>Что</a:t>
            </a:r>
            <a:r>
              <a:rPr lang="ru-RU" b="1" u="sng" dirty="0">
                <a:solidFill>
                  <a:schemeClr val="tx1"/>
                </a:solidFill>
                <a:latin typeface="Arial" pitchFamily="34" charset="0"/>
                <a:cs typeface="Arial" pitchFamily="34" charset="0"/>
              </a:rPr>
              <a:t> </a:t>
            </a:r>
            <a:r>
              <a:rPr lang="ru-RU" b="1" dirty="0">
                <a:solidFill>
                  <a:schemeClr val="tx1"/>
                </a:solidFill>
                <a:latin typeface="Arial" pitchFamily="34" charset="0"/>
                <a:cs typeface="Arial" pitchFamily="34" charset="0"/>
              </a:rPr>
              <a:t>делает автор исходного текста, раскрывая </a:t>
            </a:r>
            <a:r>
              <a:rPr lang="ru-RU" sz="2400" b="1" u="sng" dirty="0">
                <a:solidFill>
                  <a:schemeClr val="tx1"/>
                </a:solidFill>
                <a:latin typeface="Arial" pitchFamily="34" charset="0"/>
                <a:cs typeface="Arial" pitchFamily="34" charset="0"/>
              </a:rPr>
              <a:t>поставленную </a:t>
            </a:r>
            <a:r>
              <a:rPr lang="ru-RU" b="1" dirty="0">
                <a:solidFill>
                  <a:schemeClr val="tx1"/>
                </a:solidFill>
                <a:latin typeface="Arial" pitchFamily="34" charset="0"/>
                <a:cs typeface="Arial" pitchFamily="34" charset="0"/>
              </a:rPr>
              <a:t>проблему ...?</a:t>
            </a:r>
            <a:endParaRPr lang="ru-RU" dirty="0">
              <a:solidFill>
                <a:schemeClr val="tx1"/>
              </a:solidFill>
              <a:latin typeface="Arial" pitchFamily="34" charset="0"/>
              <a:cs typeface="Arial" pitchFamily="34" charset="0"/>
            </a:endParaRPr>
          </a:p>
          <a:p>
            <a:pPr algn="ctr">
              <a:defRPr/>
            </a:pPr>
            <a:endParaRPr lang="ru-RU" dirty="0"/>
          </a:p>
        </p:txBody>
      </p:sp>
      <p:sp>
        <p:nvSpPr>
          <p:cNvPr id="8" name="Стрелка вниз 7"/>
          <p:cNvSpPr/>
          <p:nvPr/>
        </p:nvSpPr>
        <p:spPr>
          <a:xfrm>
            <a:off x="1774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WordArt 6"/>
          <p:cNvSpPr>
            <a:spLocks noChangeArrowheads="1" noChangeShapeType="1" noTextEdit="1"/>
          </p:cNvSpPr>
          <p:nvPr/>
        </p:nvSpPr>
        <p:spPr bwMode="auto">
          <a:xfrm rot="5400000">
            <a:off x="-775662" y="3612524"/>
            <a:ext cx="3886536" cy="350838"/>
          </a:xfrm>
          <a:prstGeom prst="rect">
            <a:avLst/>
          </a:prstGeom>
        </p:spPr>
        <p:txBody>
          <a:bodyPr vert="wordArtVert" wrap="none" fromWordArt="1">
            <a:prstTxWarp prst="textPlain">
              <a:avLst>
                <a:gd name="adj" fmla="val 50000"/>
              </a:avLst>
            </a:prstTxWarp>
          </a:bodyPr>
          <a:lstStyle/>
          <a:p>
            <a:pPr algn="ctr" fontAlgn="auto"/>
            <a:r>
              <a:rPr lang="ru-RU" sz="2000" kern="10" dirty="0" smtClean="0">
                <a:ln w="9525">
                  <a:solidFill>
                    <a:srgbClr val="000000"/>
                  </a:solidFill>
                  <a:round/>
                  <a:headEnd/>
                  <a:tailEnd/>
                </a:ln>
                <a:solidFill>
                  <a:srgbClr val="000000"/>
                </a:solidFill>
                <a:latin typeface="Arial"/>
                <a:cs typeface="Arial"/>
              </a:rPr>
              <a:t>мостик</a:t>
            </a:r>
            <a:endParaRPr lang="ru-RU" sz="2000" kern="10" dirty="0">
              <a:ln w="9525">
                <a:solidFill>
                  <a:srgbClr val="000000"/>
                </a:solidFill>
                <a:round/>
                <a:headEnd/>
                <a:tailEnd/>
              </a:ln>
              <a:solidFill>
                <a:srgbClr val="0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1000"/>
                                        <p:tgtEl>
                                          <p:spTgt spid="6">
                                            <p:txEl>
                                              <p:pRg st="3" end="3"/>
                                            </p:txEl>
                                          </p:spTgt>
                                        </p:tgtEl>
                                      </p:cBhvr>
                                    </p:animEffect>
                                    <p:anim calcmode="lin" valueType="num">
                                      <p:cBhvr>
                                        <p:cTn id="5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1000"/>
                                        <p:tgtEl>
                                          <p:spTgt spid="6">
                                            <p:txEl>
                                              <p:pRg st="4" end="4"/>
                                            </p:txEl>
                                          </p:spTgt>
                                        </p:tgtEl>
                                      </p:cBhvr>
                                    </p:animEffect>
                                    <p:anim calcmode="lin" valueType="num">
                                      <p:cBhvr>
                                        <p:cTn id="6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5" end="5"/>
                                            </p:txEl>
                                          </p:spTgt>
                                        </p:tgtEl>
                                        <p:attrNameLst>
                                          <p:attrName>style.visibility</p:attrName>
                                        </p:attrNameLst>
                                      </p:cBhvr>
                                      <p:to>
                                        <p:strVal val="visible"/>
                                      </p:to>
                                    </p:set>
                                    <p:animEffect transition="in" filter="fade">
                                      <p:cBhvr>
                                        <p:cTn id="68" dur="1000"/>
                                        <p:tgtEl>
                                          <p:spTgt spid="6">
                                            <p:txEl>
                                              <p:pRg st="5" end="5"/>
                                            </p:txEl>
                                          </p:spTgt>
                                        </p:tgtEl>
                                      </p:cBhvr>
                                    </p:animEffect>
                                    <p:anim calcmode="lin" valueType="num">
                                      <p:cBhvr>
                                        <p:cTn id="6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Effect transition="in" filter="fade">
                                      <p:cBhvr>
                                        <p:cTn id="75" dur="1000"/>
                                        <p:tgtEl>
                                          <p:spTgt spid="6">
                                            <p:txEl>
                                              <p:pRg st="6" end="6"/>
                                            </p:txEl>
                                          </p:spTgt>
                                        </p:tgtEl>
                                      </p:cBhvr>
                                    </p:animEffect>
                                    <p:anim calcmode="lin" valueType="num">
                                      <p:cBhvr>
                                        <p:cTn id="7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anim calcmode="lin" valueType="num">
                                      <p:cBhvr>
                                        <p:cTn id="8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Effect transition="in" filter="fade">
                                      <p:cBhvr>
                                        <p:cTn id="89" dur="1000"/>
                                        <p:tgtEl>
                                          <p:spTgt spid="6">
                                            <p:txEl>
                                              <p:pRg st="8" end="8"/>
                                            </p:txEl>
                                          </p:spTgt>
                                        </p:tgtEl>
                                      </p:cBhvr>
                                    </p:animEffect>
                                    <p:anim calcmode="lin" valueType="num">
                                      <p:cBhvr>
                                        <p:cTn id="9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703388" y="152400"/>
            <a:ext cx="8785225" cy="990600"/>
          </a:xfrm>
          <a:solidFill>
            <a:srgbClr val="FFFF66"/>
          </a:solidFill>
        </p:spPr>
        <p:txBody>
          <a:bodyPr/>
          <a:lstStyle/>
          <a:p>
            <a:r>
              <a:rPr lang="ru-RU" altLang="ru-RU" sz="1800" smtClean="0">
                <a:latin typeface="Arial" charset="0"/>
              </a:rPr>
              <a:t>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2018 года</a:t>
            </a:r>
          </a:p>
        </p:txBody>
      </p:sp>
      <p:sp>
        <p:nvSpPr>
          <p:cNvPr id="22531" name="Rectangle 3"/>
          <p:cNvSpPr>
            <a:spLocks noGrp="1"/>
          </p:cNvSpPr>
          <p:nvPr>
            <p:ph type="body" idx="1"/>
          </p:nvPr>
        </p:nvSpPr>
        <p:spPr>
          <a:xfrm>
            <a:off x="981075" y="1219200"/>
            <a:ext cx="10161588" cy="5389563"/>
          </a:xfrm>
        </p:spPr>
        <p:txBody>
          <a:bodyPr/>
          <a:lstStyle/>
          <a:p>
            <a:pPr marL="0" indent="0">
              <a:lnSpc>
                <a:spcPct val="80000"/>
              </a:lnSpc>
              <a:buFont typeface="Arial" charset="0"/>
              <a:buNone/>
              <a:defRPr/>
            </a:pPr>
            <a:r>
              <a:rPr lang="ru-RU" altLang="ru-RU" sz="1700" b="1" i="1" dirty="0"/>
              <a:t>Сочинение по тексту И. </a:t>
            </a:r>
            <a:r>
              <a:rPr lang="ru-RU" altLang="ru-RU" sz="1700" b="1" i="1" dirty="0" err="1"/>
              <a:t>Бражина</a:t>
            </a:r>
            <a:r>
              <a:rPr lang="ru-RU" altLang="ru-RU" sz="1700" b="1" i="1" dirty="0"/>
              <a:t>.</a:t>
            </a:r>
            <a:endParaRPr lang="ru-RU" altLang="ru-RU" sz="1700" i="1" dirty="0"/>
          </a:p>
          <a:p>
            <a:pPr marL="0" indent="0">
              <a:lnSpc>
                <a:spcPct val="80000"/>
              </a:lnSpc>
              <a:buFont typeface="Arial" charset="0"/>
              <a:buNone/>
              <a:defRPr/>
            </a:pPr>
            <a:r>
              <a:rPr lang="ru-RU" altLang="ru-RU" sz="1800" i="1" dirty="0">
                <a:latin typeface="Arial" panose="020B0604020202020204" pitchFamily="34" charset="0"/>
                <a:cs typeface="Arial" panose="020B0604020202020204" pitchFamily="34" charset="0"/>
              </a:rPr>
              <a:t>«</a:t>
            </a:r>
            <a:r>
              <a:rPr lang="ru-RU" altLang="ru-RU" sz="1800" b="1" i="1" dirty="0">
                <a:solidFill>
                  <a:srgbClr val="FF0000"/>
                </a:solidFill>
                <a:latin typeface="Arial" panose="020B0604020202020204" pitchFamily="34" charset="0"/>
                <a:cs typeface="Arial" panose="020B0604020202020204" pitchFamily="34" charset="0"/>
              </a:rPr>
              <a:t>Раскрывая проблему</a:t>
            </a:r>
            <a:r>
              <a:rPr lang="ru-RU" altLang="ru-RU" sz="1800" b="1" i="1" dirty="0">
                <a:latin typeface="Arial" panose="020B0604020202020204" pitchFamily="34" charset="0"/>
                <a:cs typeface="Arial" panose="020B0604020202020204" pitchFamily="34" charset="0"/>
              </a:rPr>
              <a:t>, </a:t>
            </a:r>
            <a:r>
              <a:rPr lang="ru-RU" altLang="ru-RU" sz="1800" b="1" i="1" dirty="0">
                <a:solidFill>
                  <a:srgbClr val="FF0000"/>
                </a:solidFill>
                <a:latin typeface="Arial" panose="020B0604020202020204" pitchFamily="34" charset="0"/>
                <a:cs typeface="Arial" panose="020B0604020202020204" pitchFamily="34" charset="0"/>
              </a:rPr>
              <a:t>автор опровергает</a:t>
            </a:r>
            <a:r>
              <a:rPr lang="ru-RU" altLang="ru-RU" sz="1800" i="1" dirty="0">
                <a:latin typeface="Arial" panose="020B0604020202020204" pitchFamily="34" charset="0"/>
                <a:cs typeface="Arial" panose="020B0604020202020204" pitchFamily="34" charset="0"/>
              </a:rPr>
              <a:t> истинность пословицы «При громе оружия музы молчат». </a:t>
            </a:r>
            <a:r>
              <a:rPr lang="ru-RU" altLang="ru-RU" sz="1800" b="1" i="1" dirty="0">
                <a:solidFill>
                  <a:srgbClr val="FF0000"/>
                </a:solidFill>
                <a:latin typeface="Arial" panose="020B0604020202020204" pitchFamily="34" charset="0"/>
                <a:cs typeface="Arial" panose="020B0604020202020204" pitchFamily="34" charset="0"/>
              </a:rPr>
              <a:t>И. </a:t>
            </a:r>
            <a:r>
              <a:rPr lang="ru-RU" altLang="ru-RU" sz="1800" b="1" i="1" dirty="0" err="1">
                <a:solidFill>
                  <a:srgbClr val="FF0000"/>
                </a:solidFill>
                <a:latin typeface="Arial" panose="020B0604020202020204" pitchFamily="34" charset="0"/>
                <a:cs typeface="Arial" panose="020B0604020202020204" pitchFamily="34" charset="0"/>
              </a:rPr>
              <a:t>Бражин</a:t>
            </a:r>
            <a:r>
              <a:rPr lang="ru-RU" altLang="ru-RU" sz="1800" b="1" i="1" dirty="0">
                <a:solidFill>
                  <a:srgbClr val="FF0000"/>
                </a:solidFill>
                <a:latin typeface="Arial" panose="020B0604020202020204" pitchFamily="34" charset="0"/>
                <a:cs typeface="Arial" panose="020B0604020202020204" pitchFamily="34" charset="0"/>
              </a:rPr>
              <a:t> говорит</a:t>
            </a:r>
            <a:r>
              <a:rPr lang="ru-RU" altLang="ru-RU" sz="1800" i="1" dirty="0">
                <a:latin typeface="Arial" panose="020B0604020202020204" pitchFamily="34" charset="0"/>
                <a:cs typeface="Arial" panose="020B0604020202020204" pitchFamily="34" charset="0"/>
              </a:rPr>
              <a:t>, что «плохи музы, которые в дни великих народных бедствий могут молчать…». </a:t>
            </a:r>
            <a:r>
              <a:rPr lang="ru-RU" altLang="ru-RU" sz="1800" b="1" i="1" dirty="0">
                <a:solidFill>
                  <a:srgbClr val="FF0000"/>
                </a:solidFill>
                <a:latin typeface="Arial" panose="020B0604020202020204" pitchFamily="34" charset="0"/>
                <a:cs typeface="Arial" panose="020B0604020202020204" pitchFamily="34" charset="0"/>
              </a:rPr>
              <a:t>По мнению автора</a:t>
            </a:r>
            <a:r>
              <a:rPr lang="ru-RU" altLang="ru-RU" sz="1800" i="1" dirty="0">
                <a:latin typeface="Arial" panose="020B0604020202020204" pitchFamily="34" charset="0"/>
                <a:cs typeface="Arial" panose="020B0604020202020204" pitchFamily="34" charset="0"/>
              </a:rPr>
              <a:t>, всегда были творческие люди, которые непосредственно участвовали в боевых действиях (предложения 4-7). </a:t>
            </a:r>
            <a:r>
              <a:rPr lang="ru-RU" altLang="ru-RU" sz="1800" b="1" i="1" dirty="0">
                <a:solidFill>
                  <a:srgbClr val="FF0000"/>
                </a:solidFill>
                <a:latin typeface="Arial" panose="020B0604020202020204" pitchFamily="34" charset="0"/>
                <a:cs typeface="Arial" panose="020B0604020202020204" pitchFamily="34" charset="0"/>
              </a:rPr>
              <a:t>В качестве примера, подтверждающего его точку зрения</a:t>
            </a:r>
            <a:r>
              <a:rPr lang="ru-RU" altLang="ru-RU" sz="1800" b="1" i="1" dirty="0">
                <a:latin typeface="Arial" panose="020B0604020202020204" pitchFamily="34" charset="0"/>
                <a:cs typeface="Arial" panose="020B0604020202020204" pitchFamily="34" charset="0"/>
              </a:rPr>
              <a:t>, </a:t>
            </a:r>
            <a:r>
              <a:rPr lang="ru-RU" altLang="ru-RU" sz="1800" b="1" i="1" dirty="0">
                <a:solidFill>
                  <a:srgbClr val="FF0000"/>
                </a:solidFill>
                <a:latin typeface="Arial" panose="020B0604020202020204" pitchFamily="34" charset="0"/>
                <a:cs typeface="Arial" panose="020B0604020202020204" pitchFamily="34" charset="0"/>
              </a:rPr>
              <a:t>В. </a:t>
            </a:r>
            <a:r>
              <a:rPr lang="ru-RU" altLang="ru-RU" sz="1800" b="1" i="1" dirty="0" err="1">
                <a:solidFill>
                  <a:srgbClr val="FF0000"/>
                </a:solidFill>
                <a:latin typeface="Arial" panose="020B0604020202020204" pitchFamily="34" charset="0"/>
                <a:cs typeface="Arial" panose="020B0604020202020204" pitchFamily="34" charset="0"/>
              </a:rPr>
              <a:t>Бражин</a:t>
            </a:r>
            <a:r>
              <a:rPr lang="ru-RU" altLang="ru-RU" sz="1800" b="1" i="1" dirty="0">
                <a:solidFill>
                  <a:srgbClr val="FF0000"/>
                </a:solidFill>
                <a:latin typeface="Arial" panose="020B0604020202020204" pitchFamily="34" charset="0"/>
                <a:cs typeface="Arial" panose="020B0604020202020204" pitchFamily="34" charset="0"/>
              </a:rPr>
              <a:t> приводит</a:t>
            </a:r>
            <a:r>
              <a:rPr lang="ru-RU" altLang="ru-RU" sz="1800" i="1" dirty="0">
                <a:latin typeface="Arial" panose="020B0604020202020204" pitchFamily="34" charset="0"/>
                <a:cs typeface="Arial" panose="020B0604020202020204" pitchFamily="34" charset="0"/>
              </a:rPr>
              <a:t> историю создателя «Слова о полку Игореве», «который проделал вместе с дружиной Игоря весь поход от начала до конца». </a:t>
            </a:r>
            <a:r>
              <a:rPr lang="ru-RU" altLang="ru-RU" sz="1800" b="1" i="1" dirty="0">
                <a:solidFill>
                  <a:srgbClr val="FF0000"/>
                </a:solidFill>
                <a:latin typeface="Arial" panose="020B0604020202020204" pitchFamily="34" charset="0"/>
                <a:cs typeface="Arial" panose="020B0604020202020204" pitchFamily="34" charset="0"/>
              </a:rPr>
              <a:t>Продолжая систему аргументов, автор говорит</a:t>
            </a:r>
            <a:r>
              <a:rPr lang="ru-RU" altLang="ru-RU" sz="1800" i="1" dirty="0">
                <a:latin typeface="Arial" panose="020B0604020202020204" pitchFamily="34" charset="0"/>
                <a:cs typeface="Arial" panose="020B0604020202020204" pitchFamily="34" charset="0"/>
              </a:rPr>
              <a:t> о традициях «певцов-воинов» от Дениса Давыдова до поэтов и прозаиков Великой Отечественной войны 1941-1945 годов. В заключение </a:t>
            </a:r>
            <a:r>
              <a:rPr lang="ru-RU" altLang="ru-RU" sz="1800" b="1" i="1" dirty="0">
                <a:solidFill>
                  <a:srgbClr val="FF0000"/>
                </a:solidFill>
                <a:latin typeface="Arial" panose="020B0604020202020204" pitchFamily="34" charset="0"/>
                <a:cs typeface="Arial" panose="020B0604020202020204" pitchFamily="34" charset="0"/>
              </a:rPr>
              <a:t>автор приходит к выводу</a:t>
            </a:r>
            <a:r>
              <a:rPr lang="ru-RU" altLang="ru-RU" sz="1800" i="1" dirty="0">
                <a:latin typeface="Arial" panose="020B0604020202020204" pitchFamily="34" charset="0"/>
                <a:cs typeface="Arial" panose="020B0604020202020204" pitchFamily="34" charset="0"/>
              </a:rPr>
              <a:t>, что многие творческие люди во все времена отдавали «кровному делу не только свое перо, но и … саму жизнь».</a:t>
            </a:r>
            <a:endParaRPr lang="ru-RU" altLang="ru-RU" sz="1800" dirty="0">
              <a:latin typeface="Arial" panose="020B0604020202020204" pitchFamily="34" charset="0"/>
              <a:cs typeface="Arial" panose="020B0604020202020204" pitchFamily="34" charset="0"/>
            </a:endParaRPr>
          </a:p>
          <a:p>
            <a:pPr>
              <a:lnSpc>
                <a:spcPct val="80000"/>
              </a:lnSpc>
              <a:buFont typeface="Wingdings 3" panose="05040102010807070707" pitchFamily="18" charset="2"/>
              <a:buNone/>
              <a:defRPr/>
            </a:pPr>
            <a:r>
              <a:rPr lang="ru-RU" altLang="ru-RU" sz="1700" dirty="0"/>
              <a:t>        </a:t>
            </a:r>
            <a:endParaRPr lang="ru-RU" altLang="ru-RU" sz="1700" dirty="0" smtClean="0"/>
          </a:p>
          <a:p>
            <a:pPr>
              <a:lnSpc>
                <a:spcPct val="80000"/>
              </a:lnSpc>
              <a:buFont typeface="Wingdings 3" panose="05040102010807070707" pitchFamily="18" charset="2"/>
              <a:buNone/>
              <a:defRPr/>
            </a:pPr>
            <a:r>
              <a:rPr lang="ru-RU" altLang="ru-RU" sz="1700" dirty="0">
                <a:latin typeface="Arial" panose="020B0604020202020204" pitchFamily="34" charset="0"/>
                <a:cs typeface="Arial" panose="020B0604020202020204" pitchFamily="34" charset="0"/>
              </a:rPr>
              <a:t> </a:t>
            </a:r>
            <a:r>
              <a:rPr lang="ru-RU" altLang="ru-RU" sz="1700" dirty="0" smtClean="0">
                <a:latin typeface="Arial" panose="020B0604020202020204" pitchFamily="34" charset="0"/>
                <a:cs typeface="Arial" panose="020B0604020202020204" pitchFamily="34" charset="0"/>
              </a:rPr>
              <a:t>          </a:t>
            </a:r>
            <a:r>
              <a:rPr lang="ru-RU" altLang="ru-RU" sz="1800" dirty="0" smtClean="0">
                <a:latin typeface="Arial" panose="020B0604020202020204" pitchFamily="34" charset="0"/>
                <a:cs typeface="Arial" panose="020B0604020202020204" pitchFamily="34" charset="0"/>
              </a:rPr>
              <a:t>Комментарий </a:t>
            </a:r>
            <a:r>
              <a:rPr lang="ru-RU" altLang="ru-RU" sz="1800" dirty="0">
                <a:latin typeface="Arial" panose="020B0604020202020204" pitchFamily="34" charset="0"/>
                <a:cs typeface="Arial" panose="020B0604020202020204" pitchFamily="34" charset="0"/>
              </a:rPr>
              <a:t>в данном сочинении соответствует </a:t>
            </a:r>
            <a:r>
              <a:rPr lang="ru-RU" altLang="ru-RU" sz="1800" b="1" u="sng" dirty="0">
                <a:latin typeface="Arial" panose="020B0604020202020204" pitchFamily="34" charset="0"/>
                <a:cs typeface="Arial" panose="020B0604020202020204" pitchFamily="34" charset="0"/>
              </a:rPr>
              <a:t>высшему баллу</a:t>
            </a:r>
            <a:r>
              <a:rPr lang="ru-RU" altLang="ru-RU" sz="1800" dirty="0">
                <a:latin typeface="Arial" panose="020B0604020202020204" pitchFamily="34" charset="0"/>
                <a:cs typeface="Arial" panose="020B0604020202020204" pitchFamily="34" charset="0"/>
              </a:rPr>
              <a:t>, так как экзаменуемый, опираясь на исходный текст (</a:t>
            </a:r>
            <a:r>
              <a:rPr lang="ru-RU" altLang="ru-RU" sz="1800" dirty="0">
                <a:solidFill>
                  <a:srgbClr val="0000FF"/>
                </a:solidFill>
                <a:latin typeface="Arial" panose="020B0604020202020204" pitchFamily="34" charset="0"/>
                <a:cs typeface="Arial" panose="020B0604020202020204" pitchFamily="34" charset="0"/>
              </a:rPr>
              <a:t>в виде цитат, цифровых ссылок, элементов изложения</a:t>
            </a:r>
            <a:r>
              <a:rPr lang="ru-RU" altLang="ru-RU" sz="1800" dirty="0">
                <a:latin typeface="Arial" panose="020B0604020202020204" pitchFamily="34" charset="0"/>
                <a:cs typeface="Arial" panose="020B0604020202020204" pitchFamily="34" charset="0"/>
              </a:rPr>
              <a:t>), прослеживает путь автора от формулировки проблемы к основным выводам, его логику, систему аргументов. Тем самым в работе выделены ключевые моменты проблемы (поэзия в период войн – 1 пример-иллюстрация, поэты-бойцы – 2 пример-иллюстрация, неумолкающее слово поэтов – 3 пример-иллюстрация, традиции отечественной литературы – 4 пример-иллюстрация). 	Искажений смысла авторского текста (то есть фактических ошибок в понимании проблемы) нет.</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1981200" y="274638"/>
            <a:ext cx="8229600" cy="633412"/>
          </a:xfrm>
        </p:spPr>
        <p:txBody>
          <a:bodyPr/>
          <a:lstStyle/>
          <a:p>
            <a:r>
              <a:rPr lang="ru-RU" sz="2800" b="1" smtClean="0">
                <a:latin typeface="Arial" charset="0"/>
                <a:cs typeface="Arial" charset="0"/>
              </a:rPr>
              <a:t>Примеры-иллюстрации как аргументы фактологического типа</a:t>
            </a:r>
          </a:p>
        </p:txBody>
      </p:sp>
      <p:sp>
        <p:nvSpPr>
          <p:cNvPr id="25602" name="Rectangle 3"/>
          <p:cNvSpPr>
            <a:spLocks noGrp="1"/>
          </p:cNvSpPr>
          <p:nvPr>
            <p:ph type="body" idx="1"/>
          </p:nvPr>
        </p:nvSpPr>
        <p:spPr>
          <a:xfrm>
            <a:off x="5087938" y="1268413"/>
            <a:ext cx="5400675" cy="5329237"/>
          </a:xfrm>
        </p:spPr>
        <p:txBody>
          <a:bodyPr/>
          <a:lstStyle/>
          <a:p>
            <a:pPr marL="0" indent="0">
              <a:lnSpc>
                <a:spcPct val="80000"/>
              </a:lnSpc>
              <a:buFont typeface="Arial" charset="0"/>
              <a:buNone/>
              <a:defRPr/>
            </a:pPr>
            <a:r>
              <a:rPr lang="ru-RU" sz="2000" dirty="0" smtClean="0">
                <a:latin typeface="Arial" charset="0"/>
                <a:cs typeface="Arial" charset="0"/>
              </a:rPr>
              <a:t>    </a:t>
            </a:r>
            <a:endParaRPr lang="ru-RU" sz="2000" b="1" dirty="0">
              <a:latin typeface="Arial" charset="0"/>
              <a:cs typeface="Arial" charset="0"/>
            </a:endParaRPr>
          </a:p>
          <a:p>
            <a:pPr>
              <a:lnSpc>
                <a:spcPct val="80000"/>
              </a:lnSpc>
              <a:defRPr/>
            </a:pPr>
            <a:r>
              <a:rPr lang="ru-RU" sz="2000" b="1" dirty="0">
                <a:latin typeface="Arial" charset="0"/>
                <a:cs typeface="Arial" charset="0"/>
              </a:rPr>
              <a:t> </a:t>
            </a:r>
            <a:r>
              <a:rPr lang="ru-RU" sz="2000" b="1" dirty="0" smtClean="0">
                <a:latin typeface="Arial" charset="0"/>
                <a:cs typeface="Arial" charset="0"/>
              </a:rPr>
              <a:t>Примеры-иллюстрации </a:t>
            </a:r>
            <a:r>
              <a:rPr lang="ru-RU" sz="2000" dirty="0" smtClean="0">
                <a:latin typeface="Arial" charset="0"/>
                <a:cs typeface="Arial" charset="0"/>
              </a:rPr>
              <a:t>(аргументы </a:t>
            </a:r>
            <a:r>
              <a:rPr lang="ru-RU" sz="2000" b="1" dirty="0" err="1">
                <a:solidFill>
                  <a:srgbClr val="FF0000"/>
                </a:solidFill>
                <a:latin typeface="Arial" charset="0"/>
                <a:cs typeface="Arial" charset="0"/>
              </a:rPr>
              <a:t>фактологического</a:t>
            </a:r>
            <a:r>
              <a:rPr lang="ru-RU" sz="2000" b="1" dirty="0">
                <a:solidFill>
                  <a:srgbClr val="FF0000"/>
                </a:solidFill>
                <a:latin typeface="Arial" charset="0"/>
                <a:cs typeface="Arial" charset="0"/>
              </a:rPr>
              <a:t> </a:t>
            </a:r>
            <a:r>
              <a:rPr lang="ru-RU" sz="2000" b="1" dirty="0" smtClean="0">
                <a:solidFill>
                  <a:srgbClr val="FF0000"/>
                </a:solidFill>
                <a:latin typeface="Arial" charset="0"/>
                <a:cs typeface="Arial" charset="0"/>
              </a:rPr>
              <a:t>типа) </a:t>
            </a:r>
            <a:r>
              <a:rPr lang="ru-RU" sz="2000" b="1" dirty="0">
                <a:latin typeface="Arial" charset="0"/>
                <a:cs typeface="Arial" charset="0"/>
              </a:rPr>
              <a:t>– извлечения из интерпретируемого </a:t>
            </a:r>
            <a:r>
              <a:rPr lang="ru-RU" sz="2000" b="1" dirty="0" smtClean="0">
                <a:latin typeface="Arial" charset="0"/>
                <a:cs typeface="Arial" charset="0"/>
              </a:rPr>
              <a:t>текста</a:t>
            </a:r>
            <a:r>
              <a:rPr lang="ru-RU" sz="2000" dirty="0" smtClean="0">
                <a:latin typeface="Arial" charset="0"/>
                <a:cs typeface="Arial" charset="0"/>
              </a:rPr>
              <a:t>, </a:t>
            </a:r>
            <a:r>
              <a:rPr lang="ru-RU" sz="2000" dirty="0">
                <a:latin typeface="Arial" charset="0"/>
                <a:cs typeface="Arial" charset="0"/>
              </a:rPr>
              <a:t>которые </a:t>
            </a:r>
            <a:r>
              <a:rPr lang="ru-RU" sz="2000" dirty="0" smtClean="0">
                <a:latin typeface="Arial" charset="0"/>
                <a:cs typeface="Arial" charset="0"/>
              </a:rPr>
              <a:t>непосредственно связаны </a:t>
            </a:r>
            <a:r>
              <a:rPr lang="ru-RU" sz="2000" dirty="0">
                <a:latin typeface="Arial" charset="0"/>
                <a:cs typeface="Arial" charset="0"/>
              </a:rPr>
              <a:t>с </a:t>
            </a:r>
            <a:r>
              <a:rPr lang="ru-RU" sz="2000" dirty="0" smtClean="0">
                <a:latin typeface="Arial" charset="0"/>
                <a:cs typeface="Arial" charset="0"/>
              </a:rPr>
              <a:t>поставленной </a:t>
            </a:r>
            <a:r>
              <a:rPr lang="ru-RU" sz="2000" dirty="0">
                <a:latin typeface="Arial" charset="0"/>
                <a:cs typeface="Arial" charset="0"/>
              </a:rPr>
              <a:t>проблемой. </a:t>
            </a:r>
            <a:endParaRPr lang="ru-RU" sz="2000" dirty="0" smtClean="0">
              <a:latin typeface="Arial" charset="0"/>
              <a:cs typeface="Arial" charset="0"/>
            </a:endParaRPr>
          </a:p>
          <a:p>
            <a:pPr marL="0" indent="0">
              <a:lnSpc>
                <a:spcPct val="80000"/>
              </a:lnSpc>
              <a:buFont typeface="Arial" charset="0"/>
              <a:buNone/>
              <a:defRPr/>
            </a:pPr>
            <a:endParaRPr lang="ru-RU" sz="2000" b="1" dirty="0">
              <a:latin typeface="Arial" charset="0"/>
              <a:cs typeface="Arial" charset="0"/>
            </a:endParaRPr>
          </a:p>
          <a:p>
            <a:pPr>
              <a:lnSpc>
                <a:spcPct val="80000"/>
              </a:lnSpc>
              <a:defRPr/>
            </a:pPr>
            <a:r>
              <a:rPr lang="ru-RU" sz="2000" dirty="0">
                <a:latin typeface="Arial" charset="0"/>
                <a:cs typeface="Arial" charset="0"/>
              </a:rPr>
              <a:t>        В процессе интерпретации текста </a:t>
            </a:r>
            <a:r>
              <a:rPr lang="ru-RU" sz="2000" b="1" dirty="0">
                <a:latin typeface="Arial" charset="0"/>
                <a:cs typeface="Arial" charset="0"/>
              </a:rPr>
              <a:t>важна именно </a:t>
            </a:r>
            <a:r>
              <a:rPr lang="ru-RU" sz="2000" b="1" dirty="0" err="1">
                <a:latin typeface="Arial" charset="0"/>
                <a:cs typeface="Arial" charset="0"/>
              </a:rPr>
              <a:t>фактологическая</a:t>
            </a:r>
            <a:r>
              <a:rPr lang="ru-RU" sz="2000" b="1" dirty="0">
                <a:latin typeface="Arial" charset="0"/>
                <a:cs typeface="Arial" charset="0"/>
              </a:rPr>
              <a:t> аргументация</a:t>
            </a:r>
            <a:r>
              <a:rPr lang="ru-RU" sz="2000" dirty="0">
                <a:latin typeface="Arial" charset="0"/>
                <a:cs typeface="Arial" charset="0"/>
              </a:rPr>
              <a:t>, так как экзаменуемому необходимо показать, </a:t>
            </a:r>
            <a:r>
              <a:rPr lang="ru-RU" sz="2000" b="1" dirty="0">
                <a:solidFill>
                  <a:srgbClr val="FF0000"/>
                </a:solidFill>
                <a:latin typeface="Arial" charset="0"/>
                <a:cs typeface="Arial" charset="0"/>
              </a:rPr>
              <a:t>что его осмысление исходного текста основано на конкретных фактах. </a:t>
            </a:r>
          </a:p>
          <a:p>
            <a:pPr>
              <a:lnSpc>
                <a:spcPct val="80000"/>
              </a:lnSpc>
              <a:buFont typeface="Arial" charset="0"/>
              <a:buNone/>
              <a:defRPr/>
            </a:pPr>
            <a:endParaRPr lang="ru-RU" sz="2000" b="1" dirty="0">
              <a:solidFill>
                <a:srgbClr val="FF0000"/>
              </a:solidFill>
            </a:endParaRPr>
          </a:p>
        </p:txBody>
      </p:sp>
      <p:pic>
        <p:nvPicPr>
          <p:cNvPr id="41987" name="Picture 2" descr="C:\Users\User\Desktop\шаттерсток\shutterstock_365006861.jpg"/>
          <p:cNvPicPr>
            <a:picLocks noChangeAspect="1" noChangeArrowheads="1"/>
          </p:cNvPicPr>
          <p:nvPr/>
        </p:nvPicPr>
        <p:blipFill>
          <a:blip r:embed="rId2"/>
          <a:srcRect/>
          <a:stretch>
            <a:fillRect/>
          </a:stretch>
        </p:blipFill>
        <p:spPr bwMode="auto">
          <a:xfrm>
            <a:off x="1703388" y="2205038"/>
            <a:ext cx="3048000" cy="3048000"/>
          </a:xfrm>
          <a:prstGeom prst="rect">
            <a:avLst/>
          </a:prstGeom>
          <a:noFill/>
          <a:ln w="9525">
            <a:noFill/>
            <a:miter lim="800000"/>
            <a:headEnd/>
            <a:tailEnd/>
          </a:ln>
        </p:spPr>
      </p:pic>
      <p:sp>
        <p:nvSpPr>
          <p:cNvPr id="5" name="Прямоугольник 4"/>
          <p:cNvSpPr/>
          <p:nvPr/>
        </p:nvSpPr>
        <p:spPr>
          <a:xfrm>
            <a:off x="1992313" y="3284538"/>
            <a:ext cx="2519362"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FF00"/>
                </a:solidFill>
              </a:rPr>
              <a:t>Обратите внимание!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27050"/>
          </a:xfrm>
        </p:spPr>
        <p:txBody>
          <a:bodyPr/>
          <a:lstStyle/>
          <a:p>
            <a:pPr eaLnBrk="1" hangingPunct="1"/>
            <a:r>
              <a:rPr lang="ru-RU" smtClean="0">
                <a:latin typeface="Arial" charset="0"/>
                <a:cs typeface="Arial" charset="0"/>
              </a:rPr>
              <a:t>Пояснения к примерам-иллюстрациям</a:t>
            </a:r>
          </a:p>
        </p:txBody>
      </p:sp>
      <p:sp>
        <p:nvSpPr>
          <p:cNvPr id="5" name="Стрелка вниз 4"/>
          <p:cNvSpPr/>
          <p:nvPr/>
        </p:nvSpPr>
        <p:spPr>
          <a:xfrm>
            <a:off x="871538" y="1366838"/>
            <a:ext cx="207962" cy="1193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269875" y="2646363"/>
            <a:ext cx="2786063" cy="15065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Толкование, изъяснение </a:t>
            </a:r>
            <a:r>
              <a:rPr lang="ru-RU" sz="2000" dirty="0">
                <a:solidFill>
                  <a:schemeClr val="tx1"/>
                </a:solidFill>
                <a:latin typeface="Arial" panose="020B0604020202020204" pitchFamily="34" charset="0"/>
                <a:cs typeface="Arial" panose="020B0604020202020204" pitchFamily="34" charset="0"/>
              </a:rPr>
              <a:t>приведённых примеров</a:t>
            </a:r>
          </a:p>
        </p:txBody>
      </p:sp>
      <p:sp>
        <p:nvSpPr>
          <p:cNvPr id="9" name="Стрелка вниз 8"/>
          <p:cNvSpPr/>
          <p:nvPr/>
        </p:nvSpPr>
        <p:spPr>
          <a:xfrm>
            <a:off x="5716588" y="1276350"/>
            <a:ext cx="209550" cy="119221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10083800" y="1244600"/>
            <a:ext cx="209550" cy="1193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4532313" y="2646363"/>
            <a:ext cx="2787650" cy="15065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Объяснительные примечания</a:t>
            </a:r>
            <a:r>
              <a:rPr lang="ru-RU" dirty="0">
                <a:solidFill>
                  <a:schemeClr val="tx1"/>
                </a:solidFill>
                <a:latin typeface="Arial" panose="020B0604020202020204" pitchFamily="34" charset="0"/>
                <a:cs typeface="Arial" panose="020B0604020202020204" pitchFamily="34" charset="0"/>
              </a:rPr>
              <a:t> к примерам-иллюстрациям</a:t>
            </a:r>
          </a:p>
        </p:txBody>
      </p:sp>
      <p:sp>
        <p:nvSpPr>
          <p:cNvPr id="12" name="Прямоугольник 11"/>
          <p:cNvSpPr/>
          <p:nvPr/>
        </p:nvSpPr>
        <p:spPr>
          <a:xfrm>
            <a:off x="8691563" y="2646363"/>
            <a:ext cx="2786062" cy="150653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Разъяснительные замечания </a:t>
            </a:r>
            <a:r>
              <a:rPr lang="ru-RU" dirty="0">
                <a:solidFill>
                  <a:schemeClr val="tx1"/>
                </a:solidFill>
                <a:latin typeface="Arial" panose="020B0604020202020204" pitchFamily="34" charset="0"/>
                <a:cs typeface="Arial" panose="020B0604020202020204" pitchFamily="34" charset="0"/>
              </a:rPr>
              <a:t>к приведённым примерам</a:t>
            </a:r>
          </a:p>
        </p:txBody>
      </p:sp>
      <p:sp>
        <p:nvSpPr>
          <p:cNvPr id="14" name="Правая фигурная скобка 13"/>
          <p:cNvSpPr/>
          <p:nvPr/>
        </p:nvSpPr>
        <p:spPr>
          <a:xfrm rot="5400000">
            <a:off x="5294313" y="-1460500"/>
            <a:ext cx="1263650" cy="11661775"/>
          </a:xfrm>
          <a:prstGeom prst="rightBrace">
            <a:avLst>
              <a:gd name="adj1" fmla="val 8333"/>
              <a:gd name="adj2" fmla="val 49693"/>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5" name="Прямоугольник 14"/>
          <p:cNvSpPr/>
          <p:nvPr/>
        </p:nvSpPr>
        <p:spPr>
          <a:xfrm>
            <a:off x="165100" y="5422900"/>
            <a:ext cx="11834813" cy="13096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400" dirty="0">
                <a:solidFill>
                  <a:schemeClr val="tx1"/>
                </a:solidFill>
                <a:latin typeface="Arial" panose="020B0604020202020204" pitchFamily="34" charset="0"/>
                <a:cs typeface="Arial" panose="020B0604020202020204" pitchFamily="34" charset="0"/>
              </a:rPr>
              <a:t>Текст, представляющий собой </a:t>
            </a:r>
            <a:r>
              <a:rPr lang="ru-RU" sz="2400" b="1" dirty="0">
                <a:solidFill>
                  <a:srgbClr val="FF0000"/>
                </a:solidFill>
                <a:latin typeface="Arial" panose="020B0604020202020204" pitchFamily="34" charset="0"/>
                <a:cs typeface="Arial" panose="020B0604020202020204" pitchFamily="34" charset="0"/>
              </a:rPr>
              <a:t>дополнительное объяснение  </a:t>
            </a:r>
            <a:r>
              <a:rPr lang="ru-RU" sz="2400" dirty="0">
                <a:solidFill>
                  <a:schemeClr val="tx1"/>
                </a:solidFill>
                <a:latin typeface="Arial" panose="020B0604020202020204" pitchFamily="34" charset="0"/>
                <a:cs typeface="Arial" panose="020B0604020202020204" pitchFamily="34" charset="0"/>
              </a:rPr>
              <a:t>примеров.</a:t>
            </a:r>
            <a:r>
              <a:rPr lang="ru-RU" sz="2400" dirty="0">
                <a:solidFill>
                  <a:srgbClr val="FF0000"/>
                </a:solidFill>
                <a:latin typeface="Arial" panose="020B0604020202020204" pitchFamily="34" charset="0"/>
                <a:cs typeface="Arial" panose="020B0604020202020204" pitchFamily="34" charset="0"/>
              </a:rPr>
              <a:t> </a:t>
            </a:r>
          </a:p>
          <a:p>
            <a:pPr>
              <a:defRPr/>
            </a:pPr>
            <a:r>
              <a:rPr lang="ru-RU" sz="2400" dirty="0">
                <a:solidFill>
                  <a:srgbClr val="FF0000"/>
                </a:solidFill>
                <a:latin typeface="Arial" panose="020B0604020202020204" pitchFamily="34" charset="0"/>
                <a:cs typeface="Arial" panose="020B0604020202020204" pitchFamily="34" charset="0"/>
              </a:rPr>
              <a:t>Цель пояснения - облегчить читателю понимание текста, раскрыть его содержание и авторский замысел.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0" grpId="0" animBg="1"/>
      <p:bldP spid="11"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80000"/>
              </a:lnSpc>
            </a:pPr>
            <a:r>
              <a:rPr lang="ru-RU" sz="3600" b="1" smtClean="0">
                <a:latin typeface="Arial" charset="0"/>
                <a:cs typeface="Arial" charset="0"/>
              </a:rPr>
              <a:t>Пояснением</a:t>
            </a:r>
            <a:r>
              <a:rPr lang="ru-RU" sz="3600" b="1" smtClean="0">
                <a:solidFill>
                  <a:srgbClr val="C00000"/>
                </a:solidFill>
                <a:latin typeface="Arial" charset="0"/>
                <a:cs typeface="Arial" charset="0"/>
              </a:rPr>
              <a:t> </a:t>
            </a:r>
            <a:r>
              <a:rPr lang="ru-RU" sz="3600" smtClean="0">
                <a:latin typeface="Arial" charset="0"/>
                <a:cs typeface="Arial" charset="0"/>
              </a:rPr>
              <a:t>к примеру-иллюстрации могут</a:t>
            </a:r>
            <a:br>
              <a:rPr lang="ru-RU" sz="3600" smtClean="0">
                <a:latin typeface="Arial" charset="0"/>
                <a:cs typeface="Arial" charset="0"/>
              </a:rPr>
            </a:br>
            <a:r>
              <a:rPr lang="ru-RU" sz="3600" smtClean="0">
                <a:latin typeface="Arial" charset="0"/>
                <a:cs typeface="Arial" charset="0"/>
              </a:rPr>
              <a:t> стать </a:t>
            </a:r>
            <a:r>
              <a:rPr lang="ru-RU" sz="3600" b="1" smtClean="0">
                <a:solidFill>
                  <a:srgbClr val="FF0000"/>
                </a:solidFill>
                <a:latin typeface="Arial" charset="0"/>
                <a:cs typeface="Arial" charset="0"/>
              </a:rPr>
              <a:t>анализ</a:t>
            </a:r>
            <a:r>
              <a:rPr lang="ru-RU" sz="3600" b="1" smtClean="0">
                <a:latin typeface="Arial" charset="0"/>
                <a:cs typeface="Arial" charset="0"/>
              </a:rPr>
              <a:t> </a:t>
            </a:r>
            <a:r>
              <a:rPr lang="ru-RU" sz="3600" smtClean="0">
                <a:latin typeface="Arial" charset="0"/>
                <a:cs typeface="Arial" charset="0"/>
              </a:rPr>
              <a:t>или </a:t>
            </a:r>
            <a:r>
              <a:rPr lang="ru-RU" sz="3600" b="1" smtClean="0">
                <a:solidFill>
                  <a:srgbClr val="FF0000"/>
                </a:solidFill>
                <a:latin typeface="Arial" charset="0"/>
                <a:cs typeface="Arial" charset="0"/>
              </a:rPr>
              <a:t>характеристика</a:t>
            </a:r>
          </a:p>
        </p:txBody>
      </p:sp>
      <p:graphicFrame>
        <p:nvGraphicFramePr>
          <p:cNvPr id="5" name="Таблица 4"/>
          <p:cNvGraphicFramePr>
            <a:graphicFrameLocks noGrp="1"/>
          </p:cNvGraphicFramePr>
          <p:nvPr>
            <p:ph type="tbl" idx="1"/>
          </p:nvPr>
        </p:nvGraphicFramePr>
        <p:xfrm>
          <a:off x="112713" y="1417638"/>
          <a:ext cx="5157537" cy="5376194"/>
        </p:xfrm>
        <a:graphic>
          <a:graphicData uri="http://schemas.openxmlformats.org/drawingml/2006/table">
            <a:tbl>
              <a:tblPr/>
              <a:tblGrid>
                <a:gridCol w="5157537">
                  <a:extLst>
                    <a:ext uri="{9D8B030D-6E8A-4147-A177-3AD203B41FA5}">
                      <a16:colId xmlns:a16="http://schemas.microsoft.com/office/drawing/2014/main" xmlns="" val="20000"/>
                    </a:ext>
                  </a:extLst>
                </a:gridCol>
              </a:tblGrid>
              <a:tr h="5376194">
                <a:tc>
                  <a:txBody>
                    <a:bodyPr/>
                    <a:lstStyle/>
                    <a:p>
                      <a:pPr algn="ctr"/>
                      <a:r>
                        <a:rPr lang="ru-RU" sz="2000" b="1" dirty="0" smtClean="0">
                          <a:latin typeface="Arial" panose="020B0604020202020204" pitchFamily="34" charset="0"/>
                          <a:cs typeface="Arial" panose="020B0604020202020204" pitchFamily="34" charset="0"/>
                        </a:rPr>
                        <a:t>Текст </a:t>
                      </a:r>
                    </a:p>
                    <a:p>
                      <a:pPr algn="ctr"/>
                      <a:r>
                        <a:rPr lang="ru-RU" sz="2000" b="1" dirty="0" smtClean="0">
                          <a:solidFill>
                            <a:srgbClr val="FF0000"/>
                          </a:solidFill>
                          <a:latin typeface="Arial" panose="020B0604020202020204" pitchFamily="34" charset="0"/>
                          <a:cs typeface="Arial" panose="020B0604020202020204" pitchFamily="34" charset="0"/>
                        </a:rPr>
                        <a:t>художественного</a:t>
                      </a:r>
                      <a:r>
                        <a:rPr lang="ru-RU" sz="2000" b="1" dirty="0" smtClean="0">
                          <a:latin typeface="Arial" panose="020B0604020202020204" pitchFamily="34" charset="0"/>
                          <a:cs typeface="Arial" panose="020B0604020202020204" pitchFamily="34" charset="0"/>
                        </a:rPr>
                        <a:t> стиля</a:t>
                      </a:r>
                      <a:endParaRPr lang="ru-RU" sz="2800" dirty="0" smtClean="0">
                        <a:latin typeface="Arial" panose="020B0604020202020204" pitchFamily="34" charset="0"/>
                        <a:cs typeface="Arial" panose="020B0604020202020204" pitchFamily="34" charset="0"/>
                      </a:endParaRP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мотивов поведения героев; </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монологов (в том числе внутренних), диалогов;</a:t>
                      </a:r>
                      <a:endParaRPr lang="ru-RU" sz="2000" dirty="0" smtClean="0">
                        <a:solidFill>
                          <a:schemeClr val="tx1"/>
                        </a:solidFill>
                        <a:latin typeface="Arial" panose="020B0604020202020204" pitchFamily="34" charset="0"/>
                        <a:cs typeface="Arial" panose="020B0604020202020204" pitchFamily="34" charset="0"/>
                      </a:endParaRP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их поступков;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их личностных особенностей;</a:t>
                      </a:r>
                    </a:p>
                    <a:p>
                      <a:pPr marL="457200" indent="-457200">
                        <a:lnSpc>
                          <a:spcPct val="80000"/>
                        </a:lnSpc>
                        <a:buFont typeface="Wingdings" panose="05000000000000000000" pitchFamily="2" charset="2"/>
                        <a:buChar char="ü"/>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взаимоотношений с окружающими;</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внутреннего состояния;</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отношения к себе и к миру </a:t>
                      </a:r>
                    </a:p>
                    <a:p>
                      <a:pPr marL="0" indent="0">
                        <a:lnSpc>
                          <a:spcPct val="80000"/>
                        </a:lnSpc>
                        <a:buFont typeface="Wingdings" panose="05000000000000000000" pitchFamily="2" charset="2"/>
                        <a:buNone/>
                      </a:pPr>
                      <a:r>
                        <a:rPr lang="ru-RU" sz="2000" dirty="0" smtClean="0">
                          <a:solidFill>
                            <a:schemeClr val="tx1"/>
                          </a:solidFill>
                          <a:latin typeface="Arial" panose="020B0604020202020204" pitchFamily="34" charset="0"/>
                          <a:cs typeface="Arial" panose="020B0604020202020204" pitchFamily="34" charset="0"/>
                        </a:rPr>
                        <a:t>и т.д.</a:t>
                      </a:r>
                      <a:endParaRPr lang="ru-RU" sz="2000" dirty="0">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xmlns="" val="10000"/>
                  </a:ext>
                </a:extLst>
              </a:tr>
            </a:tbl>
          </a:graphicData>
        </a:graphic>
      </p:graphicFrame>
      <p:graphicFrame>
        <p:nvGraphicFramePr>
          <p:cNvPr id="8" name="Таблица 7"/>
          <p:cNvGraphicFramePr>
            <a:graphicFrameLocks noGrp="1"/>
          </p:cNvGraphicFramePr>
          <p:nvPr/>
        </p:nvGraphicFramePr>
        <p:xfrm>
          <a:off x="7042150" y="1417638"/>
          <a:ext cx="5037221" cy="5384215"/>
        </p:xfrm>
        <a:graphic>
          <a:graphicData uri="http://schemas.openxmlformats.org/drawingml/2006/table">
            <a:tbl>
              <a:tblPr/>
              <a:tblGrid>
                <a:gridCol w="5037221">
                  <a:extLst>
                    <a:ext uri="{9D8B030D-6E8A-4147-A177-3AD203B41FA5}">
                      <a16:colId xmlns:a16="http://schemas.microsoft.com/office/drawing/2014/main" xmlns="" val="20000"/>
                    </a:ext>
                  </a:extLst>
                </a:gridCol>
              </a:tblGrid>
              <a:tr h="5384215">
                <a:tc>
                  <a:txBody>
                    <a:bodyPr/>
                    <a:lstStyle/>
                    <a:p>
                      <a:pPr algn="ctr"/>
                      <a:r>
                        <a:rPr lang="ru-RU" sz="2000" b="1" dirty="0" smtClean="0">
                          <a:latin typeface="Arial" panose="020B0604020202020204" pitchFamily="34" charset="0"/>
                          <a:cs typeface="Arial" panose="020B0604020202020204" pitchFamily="34" charset="0"/>
                        </a:rPr>
                        <a:t>Текст </a:t>
                      </a:r>
                    </a:p>
                    <a:p>
                      <a:pPr algn="ctr"/>
                      <a:r>
                        <a:rPr lang="ru-RU" sz="2000" b="1" dirty="0" smtClean="0">
                          <a:solidFill>
                            <a:srgbClr val="FF0000"/>
                          </a:solidFill>
                          <a:latin typeface="Arial" panose="020B0604020202020204" pitchFamily="34" charset="0"/>
                          <a:cs typeface="Arial" panose="020B0604020202020204" pitchFamily="34" charset="0"/>
                        </a:rPr>
                        <a:t>публицистического</a:t>
                      </a:r>
                      <a:r>
                        <a:rPr lang="ru-RU" sz="2000" b="1" baseline="0" dirty="0" smtClean="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стиля</a:t>
                      </a:r>
                    </a:p>
                    <a:p>
                      <a:pPr marL="0" indent="0">
                        <a:lnSpc>
                          <a:spcPct val="80000"/>
                        </a:lnSpc>
                        <a:buFont typeface="Wingdings" panose="05000000000000000000" pitchFamily="2" charset="2"/>
                        <a:buNone/>
                      </a:pPr>
                      <a:endParaRPr lang="ru-RU" sz="2800" dirty="0" smtClean="0">
                        <a:solidFill>
                          <a:schemeClr val="tx1"/>
                        </a:solidFill>
                        <a:latin typeface="Arial" charset="0"/>
                        <a:cs typeface="Arial" charset="0"/>
                      </a:endParaRPr>
                    </a:p>
                    <a:p>
                      <a:pPr marL="457200" indent="-457200">
                        <a:lnSpc>
                          <a:spcPct val="80000"/>
                        </a:lnSpc>
                        <a:buFont typeface="Wingdings" panose="05000000000000000000" pitchFamily="2" charset="2"/>
                        <a:buChar char="ü"/>
                      </a:pP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фактов, оценок, мнений, настроения автора, его</a:t>
                      </a:r>
                      <a:r>
                        <a:rPr lang="ru-RU" sz="2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 комментариев и</a:t>
                      </a:r>
                      <a:r>
                        <a:rPr lang="ru-RU" sz="2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rPr>
                        <a:t>размышлений;</a:t>
                      </a:r>
                    </a:p>
                    <a:p>
                      <a:pPr marL="0" indent="0">
                        <a:lnSpc>
                          <a:spcPct val="80000"/>
                        </a:lnSpc>
                        <a:buFont typeface="Wingdings" panose="05000000000000000000" pitchFamily="2" charset="2"/>
                        <a:buNone/>
                      </a:pPr>
                      <a:endParaRPr lang="ru-RU" sz="20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примеров;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авторских аргументов, доводов;</a:t>
                      </a:r>
                    </a:p>
                    <a:p>
                      <a:pPr marL="0" indent="0">
                        <a:lnSpc>
                          <a:spcPct val="80000"/>
                        </a:lnSpc>
                        <a:buFont typeface="Wingdings" panose="05000000000000000000" pitchFamily="2" charset="2"/>
                        <a:buNone/>
                      </a:pPr>
                      <a:endParaRPr lang="ru-RU" sz="200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dirty="0" smtClean="0">
                          <a:solidFill>
                            <a:schemeClr val="tx1"/>
                          </a:solidFill>
                          <a:latin typeface="Arial" panose="020B0604020202020204" pitchFamily="34" charset="0"/>
                          <a:cs typeface="Arial" panose="020B0604020202020204" pitchFamily="34" charset="0"/>
                        </a:rPr>
                        <a:t>различных точек зрения</a:t>
                      </a:r>
                      <a:r>
                        <a:rPr lang="ru-RU" sz="2000" baseline="0" dirty="0" smtClean="0">
                          <a:solidFill>
                            <a:schemeClr val="tx1"/>
                          </a:solidFill>
                          <a:latin typeface="Arial" panose="020B0604020202020204" pitchFamily="34" charset="0"/>
                          <a:cs typeface="Arial" panose="020B0604020202020204" pitchFamily="34" charset="0"/>
                        </a:rPr>
                        <a:t> на проблему;</a:t>
                      </a:r>
                    </a:p>
                    <a:p>
                      <a:pPr marL="457200" indent="-457200">
                        <a:lnSpc>
                          <a:spcPct val="80000"/>
                        </a:lnSpc>
                        <a:buFont typeface="Wingdings" panose="05000000000000000000" pitchFamily="2" charset="2"/>
                        <a:buChar char="ü"/>
                      </a:pPr>
                      <a:endParaRPr lang="ru-RU" sz="2000" baseline="0" dirty="0" smtClean="0">
                        <a:solidFill>
                          <a:schemeClr val="tx1"/>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ü"/>
                      </a:pPr>
                      <a:r>
                        <a:rPr lang="ru-RU" sz="2000" baseline="0" dirty="0" smtClean="0">
                          <a:solidFill>
                            <a:schemeClr val="tx1"/>
                          </a:solidFill>
                          <a:latin typeface="Arial" panose="020B0604020202020204" pitchFamily="34" charset="0"/>
                          <a:cs typeface="Arial" panose="020B0604020202020204" pitchFamily="34" charset="0"/>
                        </a:rPr>
                        <a:t>авторских (и не только) высказываний и т.п.</a:t>
                      </a:r>
                    </a:p>
                    <a:p>
                      <a:pPr marL="457200" indent="-457200">
                        <a:lnSpc>
                          <a:spcPct val="80000"/>
                        </a:lnSpc>
                        <a:buFont typeface="Wingdings" panose="05000000000000000000" pitchFamily="2" charset="2"/>
                        <a:buChar char="ü"/>
                      </a:pPr>
                      <a:endParaRPr lang="ru-RU" sz="2800" baseline="0" dirty="0" smtClean="0">
                        <a:solidFill>
                          <a:schemeClr val="tx1"/>
                        </a:solidFill>
                        <a:latin typeface="Arial" charset="0"/>
                        <a:cs typeface="Arial" charset="0"/>
                      </a:endParaRPr>
                    </a:p>
                    <a:p>
                      <a:pPr marL="457200" indent="-457200">
                        <a:lnSpc>
                          <a:spcPct val="80000"/>
                        </a:lnSpc>
                        <a:buFont typeface="Wingdings" panose="05000000000000000000" pitchFamily="2" charset="2"/>
                        <a:buChar char="ü"/>
                      </a:pPr>
                      <a:endParaRPr lang="ru-RU"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CC"/>
                    </a:solidFill>
                  </a:tcPr>
                </a:tc>
                <a:extLst>
                  <a:ext uri="{0D108BD9-81ED-4DB2-BD59-A6C34878D82A}">
                    <a16:rowId xmlns:a16="http://schemas.microsoft.com/office/drawing/2014/main" xmlns="" val="10000"/>
                  </a:ext>
                </a:extLst>
              </a:tr>
            </a:tbl>
          </a:graphicData>
        </a:graphic>
      </p:graphicFrame>
      <p:cxnSp>
        <p:nvCxnSpPr>
          <p:cNvPr id="11" name="Прямая соединительная линия 10"/>
          <p:cNvCxnSpPr/>
          <p:nvPr/>
        </p:nvCxnSpPr>
        <p:spPr>
          <a:xfrm>
            <a:off x="136525" y="2052638"/>
            <a:ext cx="5133975" cy="2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7042150" y="2078038"/>
            <a:ext cx="5037138" cy="23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4048" name="Рисунок 15"/>
          <p:cNvPicPr>
            <a:picLocks noChangeAspect="1"/>
          </p:cNvPicPr>
          <p:nvPr/>
        </p:nvPicPr>
        <p:blipFill>
          <a:blip r:embed="rId2"/>
          <a:srcRect/>
          <a:stretch>
            <a:fillRect/>
          </a:stretch>
        </p:blipFill>
        <p:spPr bwMode="auto">
          <a:xfrm>
            <a:off x="5430838" y="3687763"/>
            <a:ext cx="1450975" cy="195262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88950"/>
          </a:xfrm>
        </p:spPr>
        <p:txBody>
          <a:bodyPr/>
          <a:lstStyle/>
          <a:p>
            <a:pPr eaLnBrk="1" hangingPunct="1"/>
            <a:r>
              <a:rPr lang="ru-RU" sz="2800" b="1" smtClean="0">
                <a:latin typeface="Arial" charset="0"/>
                <a:cs typeface="Arial" charset="0"/>
              </a:rPr>
              <a:t>Актуальность комментирования при работе с текстом </a:t>
            </a:r>
          </a:p>
        </p:txBody>
      </p:sp>
      <p:graphicFrame>
        <p:nvGraphicFramePr>
          <p:cNvPr id="10" name="Объект 9"/>
          <p:cNvGraphicFramePr>
            <a:graphicFrameLocks noGrp="1"/>
          </p:cNvGraphicFramePr>
          <p:nvPr>
            <p:ph idx="1"/>
          </p:nvPr>
        </p:nvGraphicFramePr>
        <p:xfrm>
          <a:off x="130175" y="1079500"/>
          <a:ext cx="3799114" cy="5621383"/>
        </p:xfrm>
        <a:graphic>
          <a:graphicData uri="http://schemas.openxmlformats.org/drawingml/2006/table">
            <a:tbl>
              <a:tblPr/>
              <a:tblGrid>
                <a:gridCol w="3799114">
                  <a:extLst>
                    <a:ext uri="{9D8B030D-6E8A-4147-A177-3AD203B41FA5}">
                      <a16:colId xmlns:a16="http://schemas.microsoft.com/office/drawing/2014/main" xmlns="" val="20000"/>
                    </a:ext>
                  </a:extLst>
                </a:gridCol>
              </a:tblGrid>
              <a:tr h="592183">
                <a:tc>
                  <a:txBody>
                    <a:bodyPr/>
                    <a:lstStyle/>
                    <a:p>
                      <a:pPr algn="ctr"/>
                      <a:r>
                        <a:rPr lang="ru-RU" sz="2800" b="1" dirty="0" smtClean="0">
                          <a:solidFill>
                            <a:srgbClr val="FF0000"/>
                          </a:solidFill>
                          <a:latin typeface="Arial" panose="020B0604020202020204" pitchFamily="34" charset="0"/>
                          <a:cs typeface="Arial" panose="020B0604020202020204" pitchFamily="34" charset="0"/>
                        </a:rPr>
                        <a:t>ОГЭ</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2843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latin typeface="Arial" panose="020B0604020202020204" pitchFamily="34" charset="0"/>
                          <a:cs typeface="Arial" panose="020B0604020202020204" pitchFamily="34" charset="0"/>
                        </a:rPr>
                        <a:t>Задание 15.2</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latin typeface="Arial" panose="020B0604020202020204" pitchFamily="34" charset="0"/>
                          <a:cs typeface="Arial" panose="020B0604020202020204" pitchFamily="34" charset="0"/>
                        </a:rPr>
                        <a:t>Напишите сочинение-рассуждение. </a:t>
                      </a:r>
                      <a:r>
                        <a:rPr lang="ru-RU" b="1" dirty="0" smtClean="0">
                          <a:solidFill>
                            <a:srgbClr val="FF0000"/>
                          </a:solidFill>
                          <a:latin typeface="Arial" panose="020B0604020202020204" pitchFamily="34" charset="0"/>
                          <a:cs typeface="Arial" panose="020B0604020202020204" pitchFamily="34" charset="0"/>
                        </a:rPr>
                        <a:t>Объясните</a:t>
                      </a:r>
                      <a:r>
                        <a:rPr lang="ru-RU" b="1" u="sng" dirty="0" smtClean="0">
                          <a:solidFill>
                            <a:srgbClr val="FF0000"/>
                          </a:solidFill>
                          <a:latin typeface="Arial" panose="020B0604020202020204" pitchFamily="34" charset="0"/>
                          <a:cs typeface="Arial" panose="020B0604020202020204" pitchFamily="34" charset="0"/>
                        </a:rPr>
                        <a:t>, как Вы понимаете</a:t>
                      </a:r>
                      <a:r>
                        <a:rPr lang="ru-RU" b="1" dirty="0" smtClean="0">
                          <a:solidFill>
                            <a:srgbClr val="FF0000"/>
                          </a:solidFill>
                          <a:latin typeface="Arial" panose="020B0604020202020204" pitchFamily="34" charset="0"/>
                          <a:cs typeface="Arial" panose="020B0604020202020204" pitchFamily="34" charset="0"/>
                        </a:rPr>
                        <a:t> смысл финала текста</a:t>
                      </a:r>
                      <a:r>
                        <a:rPr lang="ru-RU" b="0"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«Письма, пользуясь её слепотой, вынули не из шкатулки – их вынули из её души, и теперь ослепла и оглохла не только она, но и её душа…»</a:t>
                      </a:r>
                      <a:r>
                        <a:rPr lang="ru-RU" b="0" dirty="0" smtClean="0">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Приведите в сочинении два примера-иллюстрации из прочитанного текста, </a:t>
                      </a:r>
                      <a:r>
                        <a:rPr lang="ru-RU" dirty="0" smtClean="0">
                          <a:latin typeface="Arial" panose="020B0604020202020204" pitchFamily="34" charset="0"/>
                          <a:cs typeface="Arial" panose="020B0604020202020204" pitchFamily="34" charset="0"/>
                        </a:rPr>
                        <a:t>подтверждающих Ваши рассуждения. Приводя примеры, указывайте номера нужных предложений или применяйте цитирование…</a:t>
                      </a:r>
                    </a:p>
                    <a:p>
                      <a:endParaRPr lang="ru-RU"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1" name="Таблица 10"/>
          <p:cNvGraphicFramePr>
            <a:graphicFrameLocks noGrp="1"/>
          </p:cNvGraphicFramePr>
          <p:nvPr/>
        </p:nvGraphicFramePr>
        <p:xfrm>
          <a:off x="4144963" y="1079500"/>
          <a:ext cx="4040777" cy="5643155"/>
        </p:xfrm>
        <a:graphic>
          <a:graphicData uri="http://schemas.openxmlformats.org/drawingml/2006/table">
            <a:tbl>
              <a:tblPr/>
              <a:tblGrid>
                <a:gridCol w="4040777">
                  <a:extLst>
                    <a:ext uri="{9D8B030D-6E8A-4147-A177-3AD203B41FA5}">
                      <a16:colId xmlns:a16="http://schemas.microsoft.com/office/drawing/2014/main" xmlns="" val="20000"/>
                    </a:ext>
                  </a:extLst>
                </a:gridCol>
              </a:tblGrid>
              <a:tr h="633135">
                <a:tc>
                  <a:txBody>
                    <a:bodyPr/>
                    <a:lstStyle/>
                    <a:p>
                      <a:pPr algn="ctr"/>
                      <a:r>
                        <a:rPr lang="ru-RU" sz="2400" b="1" dirty="0" smtClean="0">
                          <a:solidFill>
                            <a:srgbClr val="FF0000"/>
                          </a:solidFill>
                          <a:latin typeface="Arial" panose="020B0604020202020204" pitchFamily="34" charset="0"/>
                          <a:cs typeface="Arial" panose="020B0604020202020204" pitchFamily="34" charset="0"/>
                        </a:rPr>
                        <a:t>Итоговое собеседование </a:t>
                      </a:r>
                      <a:endParaRPr lang="ru-RU" sz="2400" b="1" dirty="0">
                        <a:solidFill>
                          <a:srgbClr val="FF0000"/>
                        </a:solidFill>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5010020">
                <a:tc>
                  <a:txBody>
                    <a:bodyPr/>
                    <a:lstStyle/>
                    <a:p>
                      <a:pPr algn="ctr"/>
                      <a:r>
                        <a:rPr lang="ru-RU" sz="1800" b="1" dirty="0" smtClean="0">
                          <a:latin typeface="Arial" panose="020B0604020202020204" pitchFamily="34" charset="0"/>
                          <a:cs typeface="Arial" panose="020B0604020202020204" pitchFamily="34" charset="0"/>
                        </a:rPr>
                        <a:t>Задание 2 </a:t>
                      </a:r>
                    </a:p>
                    <a:p>
                      <a:r>
                        <a:rPr lang="ru-RU" sz="1800" b="1" dirty="0" smtClean="0">
                          <a:latin typeface="Arial" panose="020B0604020202020204" pitchFamily="34" charset="0"/>
                          <a:cs typeface="Arial" panose="020B0604020202020204" pitchFamily="34" charset="0"/>
                        </a:rPr>
                        <a:t>Перескажите</a:t>
                      </a:r>
                      <a:r>
                        <a:rPr lang="ru-RU" sz="1800" dirty="0" smtClean="0">
                          <a:latin typeface="Arial" panose="020B0604020202020204" pitchFamily="34" charset="0"/>
                          <a:cs typeface="Arial" panose="020B0604020202020204" pitchFamily="34" charset="0"/>
                        </a:rPr>
                        <a:t> прочитанный Вами текст, включив в пересказ слова С.П. Королёва, выдающегося конструктора и учёного, о Ю.А. Гагарине:  «Он открыл людям Земли дорогу в неизвестный мир. Но только ли это? Думается, Гагарин сделал нечто большее – он дал людям веру в их собственные силы, в их возможности, дал силу идти увереннее, смелее…»  Подумайте, </a:t>
                      </a:r>
                      <a:r>
                        <a:rPr lang="ru-RU" sz="1800" b="1" u="sng" dirty="0" smtClean="0">
                          <a:solidFill>
                            <a:srgbClr val="FF0000"/>
                          </a:solidFill>
                          <a:latin typeface="Arial" panose="020B0604020202020204" pitchFamily="34" charset="0"/>
                          <a:cs typeface="Arial" panose="020B0604020202020204" pitchFamily="34" charset="0"/>
                        </a:rPr>
                        <a:t>где лучше </a:t>
                      </a:r>
                      <a:r>
                        <a:rPr lang="ru-RU" sz="1800" dirty="0" smtClean="0">
                          <a:latin typeface="Arial" panose="020B0604020202020204" pitchFamily="34" charset="0"/>
                          <a:cs typeface="Arial" panose="020B0604020202020204" pitchFamily="34" charset="0"/>
                        </a:rPr>
                        <a:t>использовать слова С.П. Королёва в пересказе. Вы можете использовать любые способы цитирования. </a:t>
                      </a:r>
                      <a:endParaRPr lang="ru-RU"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2" name="Таблица 11"/>
          <p:cNvGraphicFramePr>
            <a:graphicFrameLocks noGrp="1"/>
          </p:cNvGraphicFramePr>
          <p:nvPr/>
        </p:nvGraphicFramePr>
        <p:xfrm>
          <a:off x="8307388" y="1114425"/>
          <a:ext cx="3762103" cy="5600342"/>
        </p:xfrm>
        <a:graphic>
          <a:graphicData uri="http://schemas.openxmlformats.org/drawingml/2006/table">
            <a:tbl>
              <a:tblPr/>
              <a:tblGrid>
                <a:gridCol w="3762103">
                  <a:extLst>
                    <a:ext uri="{9D8B030D-6E8A-4147-A177-3AD203B41FA5}">
                      <a16:colId xmlns:a16="http://schemas.microsoft.com/office/drawing/2014/main" xmlns="" val="20000"/>
                    </a:ext>
                  </a:extLst>
                </a:gridCol>
              </a:tblGrid>
              <a:tr h="571142">
                <a:tc>
                  <a:txBody>
                    <a:bodyPr/>
                    <a:lstStyle/>
                    <a:p>
                      <a:pPr algn="ctr"/>
                      <a:r>
                        <a:rPr lang="ru-RU" sz="2400" b="1" dirty="0" smtClean="0">
                          <a:solidFill>
                            <a:srgbClr val="FF0000"/>
                          </a:solidFill>
                          <a:latin typeface="Arial" panose="020B0604020202020204" pitchFamily="34" charset="0"/>
                          <a:cs typeface="Arial" panose="020B0604020202020204" pitchFamily="34" charset="0"/>
                        </a:rPr>
                        <a:t>ЕГЭ</a:t>
                      </a:r>
                      <a:endParaRPr lang="ru-RU" sz="2400" b="1" dirty="0">
                        <a:solidFill>
                          <a:srgbClr val="FF0000"/>
                        </a:solidFill>
                        <a:latin typeface="Arial" panose="020B0604020202020204" pitchFamily="34" charset="0"/>
                        <a:cs typeface="Arial" panose="020B06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0"/>
                  </a:ext>
                </a:extLst>
              </a:tr>
              <a:tr h="5015407">
                <a:tc>
                  <a:txBody>
                    <a:bodyPr/>
                    <a:lstStyle/>
                    <a:p>
                      <a:pPr algn="ctr"/>
                      <a:r>
                        <a:rPr lang="ru-RU" b="1" dirty="0" smtClean="0">
                          <a:latin typeface="Arial" panose="020B0604020202020204" pitchFamily="34" charset="0"/>
                          <a:cs typeface="Arial" panose="020B0604020202020204" pitchFamily="34" charset="0"/>
                        </a:rPr>
                        <a:t>Задание 27 </a:t>
                      </a:r>
                    </a:p>
                    <a:p>
                      <a:r>
                        <a:rPr lang="ru-RU" dirty="0" smtClean="0">
                          <a:latin typeface="Arial" panose="020B0604020202020204" pitchFamily="34" charset="0"/>
                          <a:cs typeface="Arial" panose="020B0604020202020204" pitchFamily="34" charset="0"/>
                        </a:rPr>
                        <a:t>Напишите сочинение по прочитанному тексту. Сформулируйте одну из проблем, </a:t>
                      </a:r>
                      <a:r>
                        <a:rPr lang="ru-RU" b="1" dirty="0" smtClean="0">
                          <a:latin typeface="Arial" panose="020B0604020202020204" pitchFamily="34" charset="0"/>
                          <a:cs typeface="Arial" panose="020B0604020202020204" pitchFamily="34" charset="0"/>
                        </a:rPr>
                        <a:t>поставленных </a:t>
                      </a:r>
                      <a:r>
                        <a:rPr lang="ru-RU" dirty="0" smtClean="0">
                          <a:latin typeface="Arial" panose="020B0604020202020204" pitchFamily="34" charset="0"/>
                          <a:cs typeface="Arial" panose="020B0604020202020204" pitchFamily="34" charset="0"/>
                        </a:rPr>
                        <a:t>автором текста. Прокомментируйте сформулированную проблему. Включите  в комментарий </a:t>
                      </a:r>
                      <a:r>
                        <a:rPr lang="ru-RU" b="1" dirty="0" smtClean="0">
                          <a:latin typeface="Arial" panose="020B0604020202020204" pitchFamily="34" charset="0"/>
                          <a:cs typeface="Arial" panose="020B0604020202020204" pitchFamily="34" charset="0"/>
                        </a:rPr>
                        <a:t>два примера-иллюстрации</a:t>
                      </a:r>
                      <a:r>
                        <a:rPr lang="ru-RU" dirty="0" smtClean="0">
                          <a:latin typeface="Arial" panose="020B0604020202020204" pitchFamily="34" charset="0"/>
                          <a:cs typeface="Arial" panose="020B0604020202020204" pitchFamily="34" charset="0"/>
                        </a:rPr>
                        <a:t> из прочитанного текста, которые, по Вашему мнению, важны для понимания проблемы исходного текста (избегайте чрезмерного цитирования). </a:t>
                      </a:r>
                      <a:r>
                        <a:rPr lang="ru-RU" b="1" u="sng" dirty="0" smtClean="0">
                          <a:solidFill>
                            <a:srgbClr val="FF0000"/>
                          </a:solidFill>
                          <a:latin typeface="Arial" panose="020B0604020202020204" pitchFamily="34" charset="0"/>
                          <a:cs typeface="Arial" panose="020B0604020202020204" pitchFamily="34" charset="0"/>
                        </a:rPr>
                        <a:t>Поясните значение каждого примера и укажите смысловую связь между ними.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CCECFF"/>
                    </a:solidFill>
                  </a:tcPr>
                </a:tc>
                <a:extLst>
                  <a:ext uri="{0D108BD9-81ED-4DB2-BD59-A6C34878D82A}">
                    <a16:rowId xmlns:a16="http://schemas.microsoft.com/office/drawing/2014/main" xmlns="" val="10001"/>
                  </a:ext>
                </a:extLst>
              </a:tr>
            </a:tbl>
          </a:graphicData>
        </a:graphic>
      </p:graphicFrame>
      <p:pic>
        <p:nvPicPr>
          <p:cNvPr id="3" name="Рисунок 2"/>
          <p:cNvPicPr>
            <a:picLocks noChangeAspect="1"/>
          </p:cNvPicPr>
          <p:nvPr/>
        </p:nvPicPr>
        <p:blipFill>
          <a:blip r:embed="rId2"/>
          <a:srcRect/>
          <a:stretch>
            <a:fillRect/>
          </a:stretch>
        </p:blipFill>
        <p:spPr bwMode="auto">
          <a:xfrm>
            <a:off x="3254375" y="5351463"/>
            <a:ext cx="1350963" cy="1349375"/>
          </a:xfrm>
          <a:prstGeom prst="rect">
            <a:avLst/>
          </a:prstGeom>
          <a:noFill/>
          <a:ln w="9525">
            <a:noFill/>
            <a:miter lim="800000"/>
            <a:headEnd/>
            <a:tailEnd/>
          </a:ln>
        </p:spPr>
      </p:pic>
      <p:sp>
        <p:nvSpPr>
          <p:cNvPr id="4" name="Стрелка вправо 3"/>
          <p:cNvSpPr/>
          <p:nvPr/>
        </p:nvSpPr>
        <p:spPr>
          <a:xfrm>
            <a:off x="4605338" y="6415088"/>
            <a:ext cx="3438525" cy="28575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a:xfrm>
            <a:off x="4973638" y="692150"/>
            <a:ext cx="5237162" cy="2797175"/>
          </a:xfrm>
          <a:solidFill>
            <a:schemeClr val="bg1"/>
          </a:solidFill>
        </p:spPr>
        <p:txBody>
          <a:bodyPr/>
          <a:lstStyle/>
          <a:p>
            <a:pPr eaLnBrk="1" hangingPunct="1">
              <a:lnSpc>
                <a:spcPct val="80000"/>
              </a:lnSpc>
              <a:buFont typeface="Arial" charset="0"/>
              <a:buNone/>
            </a:pPr>
            <a:r>
              <a:rPr lang="ru-RU" sz="2000" dirty="0" smtClean="0"/>
              <a:t>     Напишите сочинение-рассуждение.</a:t>
            </a:r>
          </a:p>
          <a:p>
            <a:pPr eaLnBrk="1" hangingPunct="1">
              <a:lnSpc>
                <a:spcPct val="80000"/>
              </a:lnSpc>
              <a:buFont typeface="Arial" charset="0"/>
              <a:buNone/>
            </a:pPr>
            <a:r>
              <a:rPr lang="ru-RU" b="1" dirty="0" smtClean="0"/>
              <a:t>        </a:t>
            </a:r>
            <a:r>
              <a:rPr lang="ru-RU" b="1" dirty="0" smtClean="0">
                <a:solidFill>
                  <a:srgbClr val="0070C0"/>
                </a:solidFill>
              </a:rPr>
              <a:t>Объясните</a:t>
            </a:r>
            <a:r>
              <a:rPr lang="ru-RU" b="1" dirty="0" smtClean="0"/>
              <a:t>, как Вы понимаете смысл финала текста: </a:t>
            </a:r>
            <a:r>
              <a:rPr lang="ru-RU" b="1" dirty="0" smtClean="0">
                <a:solidFill>
                  <a:srgbClr val="FF0000"/>
                </a:solidFill>
              </a:rPr>
              <a:t>«…благодаря </a:t>
            </a:r>
            <a:r>
              <a:rPr lang="ru-RU" b="1" dirty="0" err="1" smtClean="0">
                <a:solidFill>
                  <a:srgbClr val="FF0000"/>
                </a:solidFill>
              </a:rPr>
              <a:t>Ассоль</a:t>
            </a:r>
            <a:r>
              <a:rPr lang="ru-RU" b="1" dirty="0" smtClean="0">
                <a:solidFill>
                  <a:srgbClr val="FF0000"/>
                </a:solidFill>
              </a:rPr>
              <a:t> я понял одну нехитрую истину. Она в том, чтобы делать так называемые чудеса своими руками».</a:t>
            </a:r>
          </a:p>
          <a:p>
            <a:pPr eaLnBrk="1" hangingPunct="1">
              <a:lnSpc>
                <a:spcPct val="80000"/>
              </a:lnSpc>
              <a:buFont typeface="Arial" charset="0"/>
              <a:buNone/>
            </a:pPr>
            <a:endParaRPr lang="ru-RU" sz="2000" dirty="0" smtClean="0"/>
          </a:p>
        </p:txBody>
      </p:sp>
      <p:pic>
        <p:nvPicPr>
          <p:cNvPr id="46082" name="Picture 4" descr="shutterstock_158357744"/>
          <p:cNvPicPr>
            <a:picLocks noChangeAspect="1" noChangeArrowheads="1"/>
          </p:cNvPicPr>
          <p:nvPr/>
        </p:nvPicPr>
        <p:blipFill>
          <a:blip r:embed="rId2"/>
          <a:srcRect/>
          <a:stretch>
            <a:fillRect/>
          </a:stretch>
        </p:blipFill>
        <p:spPr bwMode="auto">
          <a:xfrm>
            <a:off x="1022350" y="2654300"/>
            <a:ext cx="2592388" cy="3048000"/>
          </a:xfrm>
          <a:prstGeom prst="rect">
            <a:avLst/>
          </a:prstGeom>
          <a:noFill/>
          <a:ln w="9525">
            <a:noFill/>
            <a:miter lim="800000"/>
            <a:headEnd/>
            <a:tailEnd/>
          </a:ln>
        </p:spPr>
      </p:pic>
      <p:sp>
        <p:nvSpPr>
          <p:cNvPr id="2" name="Прямоугольник 1"/>
          <p:cNvSpPr/>
          <p:nvPr/>
        </p:nvSpPr>
        <p:spPr>
          <a:xfrm>
            <a:off x="609600" y="496888"/>
            <a:ext cx="3416300" cy="123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rPr>
              <a:t>ОГЭ</a:t>
            </a:r>
          </a:p>
          <a:p>
            <a:pPr algn="ctr">
              <a:defRPr/>
            </a:pPr>
            <a:endParaRPr lang="ru-RU" sz="1523" dirty="0">
              <a:solidFill>
                <a:schemeClr val="tx1"/>
              </a:solidFill>
            </a:endParaRPr>
          </a:p>
          <a:p>
            <a:pPr algn="ctr">
              <a:defRPr/>
            </a:pPr>
            <a:r>
              <a:rPr lang="ru-RU" sz="4000" b="1" dirty="0">
                <a:solidFill>
                  <a:schemeClr val="tx1"/>
                </a:solidFill>
              </a:rPr>
              <a:t>15.2</a:t>
            </a:r>
          </a:p>
        </p:txBody>
      </p:sp>
      <p:sp>
        <p:nvSpPr>
          <p:cNvPr id="3" name="Прямоугольник 2"/>
          <p:cNvSpPr>
            <a:spLocks noChangeArrowheads="1"/>
          </p:cNvSpPr>
          <p:nvPr/>
        </p:nvSpPr>
        <p:spPr bwMode="auto">
          <a:xfrm>
            <a:off x="4611688" y="4106863"/>
            <a:ext cx="6096000" cy="1865312"/>
          </a:xfrm>
          <a:prstGeom prst="rect">
            <a:avLst/>
          </a:prstGeom>
          <a:solidFill>
            <a:srgbClr val="CCFFFF"/>
          </a:solidFill>
          <a:ln w="9525">
            <a:noFill/>
            <a:miter lim="800000"/>
            <a:headEnd/>
            <a:tailEnd/>
          </a:ln>
        </p:spPr>
        <p:txBody>
          <a:bodyPr>
            <a:spAutoFit/>
          </a:bodyPr>
          <a:lstStyle/>
          <a:p>
            <a:pPr>
              <a:lnSpc>
                <a:spcPct val="80000"/>
              </a:lnSpc>
              <a:buFont typeface="Arial" charset="0"/>
              <a:buNone/>
            </a:pPr>
            <a:r>
              <a:rPr lang="ru-RU" b="1" dirty="0"/>
              <a:t>        </a:t>
            </a:r>
            <a:r>
              <a:rPr lang="ru-RU" sz="2400" b="1" dirty="0">
                <a:solidFill>
                  <a:srgbClr val="FF0000"/>
                </a:solidFill>
              </a:rPr>
              <a:t>«(16)…Благодаря </a:t>
            </a:r>
            <a:r>
              <a:rPr lang="ru-RU" sz="2400" b="1" dirty="0" err="1">
                <a:solidFill>
                  <a:srgbClr val="FF0000"/>
                </a:solidFill>
              </a:rPr>
              <a:t>Ассоль</a:t>
            </a:r>
            <a:r>
              <a:rPr lang="ru-RU" sz="2400" b="1" dirty="0">
                <a:solidFill>
                  <a:srgbClr val="FF0000"/>
                </a:solidFill>
              </a:rPr>
              <a:t> я понял одну нехитрую истину. (17) Она в том, чтобы делать так называемые чудеса своими руками».</a:t>
            </a:r>
          </a:p>
          <a:p>
            <a:pPr>
              <a:lnSpc>
                <a:spcPct val="80000"/>
              </a:lnSpc>
              <a:buFont typeface="Arial" charset="0"/>
              <a:buNone/>
            </a:pPr>
            <a:r>
              <a:rPr lang="ru-RU" sz="2400" b="1" dirty="0">
                <a:solidFill>
                  <a:srgbClr val="0070C0"/>
                </a:solidFill>
              </a:rPr>
              <a:t>Поясните</a:t>
            </a:r>
            <a:r>
              <a:rPr lang="ru-RU" sz="2400" b="1" dirty="0"/>
              <a:t>, как Вы понимаете смысл этого примера-иллюстрации.</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0961">
                                            <p:bg/>
                                          </p:spTgt>
                                        </p:tgtEl>
                                        <p:attrNameLst>
                                          <p:attrName>style.visibility</p:attrName>
                                        </p:attrNameLst>
                                      </p:cBhvr>
                                      <p:to>
                                        <p:strVal val="visible"/>
                                      </p:to>
                                    </p:set>
                                    <p:anim calcmode="lin" valueType="num">
                                      <p:cBhvr>
                                        <p:cTn id="12" dur="1000" fill="hold"/>
                                        <p:tgtEl>
                                          <p:spTgt spid="40961">
                                            <p:bg/>
                                          </p:spTgt>
                                        </p:tgtEl>
                                        <p:attrNameLst>
                                          <p:attrName>ppt_w</p:attrName>
                                        </p:attrNameLst>
                                      </p:cBhvr>
                                      <p:tavLst>
                                        <p:tav tm="0">
                                          <p:val>
                                            <p:strVal val="#ppt_w+.3"/>
                                          </p:val>
                                        </p:tav>
                                        <p:tav tm="100000">
                                          <p:val>
                                            <p:strVal val="#ppt_w"/>
                                          </p:val>
                                        </p:tav>
                                      </p:tavLst>
                                    </p:anim>
                                    <p:anim calcmode="lin" valueType="num">
                                      <p:cBhvr>
                                        <p:cTn id="13" dur="1000" fill="hold"/>
                                        <p:tgtEl>
                                          <p:spTgt spid="40961">
                                            <p:bg/>
                                          </p:spTgt>
                                        </p:tgtEl>
                                        <p:attrNameLst>
                                          <p:attrName>ppt_h</p:attrName>
                                        </p:attrNameLst>
                                      </p:cBhvr>
                                      <p:tavLst>
                                        <p:tav tm="0">
                                          <p:val>
                                            <p:strVal val="#ppt_h"/>
                                          </p:val>
                                        </p:tav>
                                        <p:tav tm="100000">
                                          <p:val>
                                            <p:strVal val="#ppt_h"/>
                                          </p:val>
                                        </p:tav>
                                      </p:tavLst>
                                    </p:anim>
                                    <p:animEffect transition="in" filter="fade">
                                      <p:cBhvr>
                                        <p:cTn id="14" dur="1000"/>
                                        <p:tgtEl>
                                          <p:spTgt spid="40961">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0961">
                                            <p:txEl>
                                              <p:pRg st="0" end="0"/>
                                            </p:txEl>
                                          </p:spTgt>
                                        </p:tgtEl>
                                        <p:attrNameLst>
                                          <p:attrName>style.visibility</p:attrName>
                                        </p:attrNameLst>
                                      </p:cBhvr>
                                      <p:to>
                                        <p:strVal val="visible"/>
                                      </p:to>
                                    </p:set>
                                    <p:anim calcmode="lin" valueType="num">
                                      <p:cBhvr>
                                        <p:cTn id="19" dur="1000" fill="hold"/>
                                        <p:tgtEl>
                                          <p:spTgt spid="40961">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096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096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0961">
                                            <p:txEl>
                                              <p:pRg st="1" end="1"/>
                                            </p:txEl>
                                          </p:spTgt>
                                        </p:tgtEl>
                                        <p:attrNameLst>
                                          <p:attrName>style.visibility</p:attrName>
                                        </p:attrNameLst>
                                      </p:cBhvr>
                                      <p:to>
                                        <p:strVal val="visible"/>
                                      </p:to>
                                    </p:set>
                                    <p:anim calcmode="lin" valueType="num">
                                      <p:cBhvr>
                                        <p:cTn id="26" dur="1000" fill="hold"/>
                                        <p:tgtEl>
                                          <p:spTgt spid="40961">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40961">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096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706438" y="274638"/>
            <a:ext cx="9504362" cy="561975"/>
          </a:xfrm>
        </p:spPr>
        <p:txBody>
          <a:bodyPr/>
          <a:lstStyle/>
          <a:p>
            <a:pPr eaLnBrk="1" hangingPunct="1"/>
            <a:r>
              <a:rPr lang="ru-RU" sz="2400" b="1" smtClean="0">
                <a:solidFill>
                  <a:srgbClr val="FF0000"/>
                </a:solidFill>
                <a:latin typeface="Arial" charset="0"/>
                <a:cs typeface="Arial" charset="0"/>
              </a:rPr>
              <a:t>Варианты возможных пояснений смысла финала текста </a:t>
            </a:r>
          </a:p>
        </p:txBody>
      </p:sp>
      <p:sp>
        <p:nvSpPr>
          <p:cNvPr id="37891" name="Rectangle 3"/>
          <p:cNvSpPr>
            <a:spLocks noGrp="1"/>
          </p:cNvSpPr>
          <p:nvPr>
            <p:ph type="body" idx="1"/>
          </p:nvPr>
        </p:nvSpPr>
        <p:spPr>
          <a:xfrm>
            <a:off x="2927350" y="908050"/>
            <a:ext cx="7632700" cy="5834063"/>
          </a:xfrm>
        </p:spPr>
        <p:txBody>
          <a:bodyPr/>
          <a:lstStyle/>
          <a:p>
            <a:pPr eaLnBrk="1" hangingPunct="1">
              <a:lnSpc>
                <a:spcPct val="80000"/>
              </a:lnSpc>
              <a:buFont typeface="Arial" charset="0"/>
              <a:buNone/>
            </a:pPr>
            <a:r>
              <a:rPr lang="ru-RU" sz="2000" i="1" smtClean="0">
                <a:latin typeface="Arial" charset="0"/>
                <a:cs typeface="Arial" charset="0"/>
              </a:rPr>
              <a:t>а</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На мой взгляд, смысл предложенных для анализа предложений можно понять так:</a:t>
            </a:r>
            <a:r>
              <a:rPr lang="ru-RU" sz="2000" i="1" smtClean="0">
                <a:latin typeface="Arial" charset="0"/>
                <a:cs typeface="Arial" charset="0"/>
              </a:rPr>
              <a:t> не следует долгие годы ждать случайных подарков судьбы, которые обещают счастье, нужно создавать его самим, ведь это в наших силах. Любой человек способен стать источником чуда для другого».</a:t>
            </a:r>
          </a:p>
          <a:p>
            <a:pPr eaLnBrk="1" hangingPunct="1">
              <a:lnSpc>
                <a:spcPct val="80000"/>
              </a:lnSpc>
              <a:buFont typeface="Arial" charset="0"/>
              <a:buNone/>
            </a:pPr>
            <a:r>
              <a:rPr lang="ru-RU" sz="2000" i="1" smtClean="0">
                <a:latin typeface="Arial" charset="0"/>
                <a:cs typeface="Arial" charset="0"/>
              </a:rPr>
              <a:t>б</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Смысл предложений 16–17 я понимаю так:</a:t>
            </a:r>
            <a:r>
              <a:rPr lang="ru-RU" sz="2000" i="1" smtClean="0">
                <a:latin typeface="Arial" charset="0"/>
                <a:cs typeface="Arial" charset="0"/>
              </a:rPr>
              <a:t> одновременно неожиданные, удивительные и приятные вещи, которые люди обычно называют чудесами, каждый из нас может творить сам. В чуде на самом деле нет ничего невероятного, если всё, что от нас требуется для того, чтобы это чудо свершилось, — воля и великодушие».</a:t>
            </a:r>
          </a:p>
          <a:p>
            <a:pPr eaLnBrk="1" hangingPunct="1">
              <a:lnSpc>
                <a:spcPct val="80000"/>
              </a:lnSpc>
              <a:buFont typeface="Arial" charset="0"/>
              <a:buNone/>
            </a:pPr>
            <a:r>
              <a:rPr lang="ru-RU" sz="2000" i="1" smtClean="0">
                <a:latin typeface="Arial" charset="0"/>
                <a:cs typeface="Arial" charset="0"/>
              </a:rPr>
              <a:t>в</a:t>
            </a:r>
            <a:r>
              <a:rPr lang="ru-RU" sz="2000" smtClean="0">
                <a:latin typeface="Arial" charset="0"/>
                <a:cs typeface="Arial" charset="0"/>
              </a:rPr>
              <a:t>)</a:t>
            </a:r>
            <a:r>
              <a:rPr lang="ru-RU" sz="2000" i="1" smtClean="0">
                <a:latin typeface="Arial" charset="0"/>
                <a:cs typeface="Arial" charset="0"/>
              </a:rPr>
              <a:t> «</a:t>
            </a:r>
            <a:r>
              <a:rPr lang="ru-RU" sz="2000" b="1" i="1" smtClean="0">
                <a:latin typeface="Arial" charset="0"/>
                <a:cs typeface="Arial" charset="0"/>
              </a:rPr>
              <a:t>На мой взгляд, смысл слов Грэя можно объяснить просто:</a:t>
            </a:r>
            <a:r>
              <a:rPr lang="ru-RU" sz="2000" i="1" smtClean="0">
                <a:latin typeface="Arial" charset="0"/>
                <a:cs typeface="Arial" charset="0"/>
              </a:rPr>
              <a:t> чудеса, которые на самом деле нужны людям, находятся не во власти волшебных сил. То, что мы называем чудом, часто является результатом воли, доброты и упорства другого человека, и именно такие чудеса нужно стараться делать для окружающих, особенно для тех, кого любишь».</a:t>
            </a:r>
            <a:endParaRPr lang="ru-RU" sz="2000" b="1" smtClean="0">
              <a:latin typeface="Arial" charset="0"/>
              <a:cs typeface="Arial" charset="0"/>
            </a:endParaRPr>
          </a:p>
          <a:p>
            <a:pPr eaLnBrk="1" hangingPunct="1">
              <a:lnSpc>
                <a:spcPct val="80000"/>
              </a:lnSpc>
              <a:buFont typeface="Arial" charset="0"/>
              <a:buNone/>
            </a:pPr>
            <a:r>
              <a:rPr lang="ru-RU" sz="2000" smtClean="0">
                <a:latin typeface="Arial" charset="0"/>
                <a:cs typeface="Arial" charset="0"/>
              </a:rPr>
              <a:t>	</a:t>
            </a:r>
          </a:p>
        </p:txBody>
      </p:sp>
      <p:pic>
        <p:nvPicPr>
          <p:cNvPr id="47107" name="Рисунок 1"/>
          <p:cNvPicPr>
            <a:picLocks noChangeAspect="1"/>
          </p:cNvPicPr>
          <p:nvPr/>
        </p:nvPicPr>
        <p:blipFill>
          <a:blip r:embed="rId2"/>
          <a:srcRect/>
          <a:stretch>
            <a:fillRect/>
          </a:stretch>
        </p:blipFill>
        <p:spPr bwMode="auto">
          <a:xfrm>
            <a:off x="144463" y="3397250"/>
            <a:ext cx="2551112"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strVal val="#ppt_w+.3"/>
                                          </p:val>
                                        </p:tav>
                                        <p:tav tm="100000">
                                          <p:val>
                                            <p:strVal val="#ppt_w"/>
                                          </p:val>
                                        </p:tav>
                                      </p:tavLst>
                                    </p:anim>
                                    <p:anim calcmode="lin" valueType="num">
                                      <p:cBhvr>
                                        <p:cTn id="8" dur="1000" fill="hold"/>
                                        <p:tgtEl>
                                          <p:spTgt spid="37890"/>
                                        </p:tgtEl>
                                        <p:attrNameLst>
                                          <p:attrName>ppt_h</p:attrName>
                                        </p:attrNameLst>
                                      </p:cBhvr>
                                      <p:tavLst>
                                        <p:tav tm="0">
                                          <p:val>
                                            <p:strVal val="#ppt_h"/>
                                          </p:val>
                                        </p:tav>
                                        <p:tav tm="100000">
                                          <p:val>
                                            <p:strVal val="#ppt_h"/>
                                          </p:val>
                                        </p:tav>
                                      </p:tavLst>
                                    </p:anim>
                                    <p:animEffect transition="in" filter="fade">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1000"/>
                                        <p:tgtEl>
                                          <p:spTgt spid="37891">
                                            <p:txEl>
                                              <p:pRg st="0" end="0"/>
                                            </p:txEl>
                                          </p:spTgt>
                                        </p:tgtEl>
                                      </p:cBhvr>
                                    </p:animEffect>
                                    <p:anim calcmode="lin" valueType="num">
                                      <p:cBhvr>
                                        <p:cTn id="15"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1000"/>
                                        <p:tgtEl>
                                          <p:spTgt spid="37891">
                                            <p:txEl>
                                              <p:pRg st="1" end="1"/>
                                            </p:txEl>
                                          </p:spTgt>
                                        </p:tgtEl>
                                      </p:cBhvr>
                                    </p:animEffect>
                                    <p:anim calcmode="lin" valueType="num">
                                      <p:cBhvr>
                                        <p:cTn id="22"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1000"/>
                                        <p:tgtEl>
                                          <p:spTgt spid="37891">
                                            <p:txEl>
                                              <p:pRg st="2" end="2"/>
                                            </p:txEl>
                                          </p:spTgt>
                                        </p:tgtEl>
                                      </p:cBhvr>
                                    </p:animEffect>
                                    <p:anim calcmode="lin" valueType="num">
                                      <p:cBhvr>
                                        <p:cTn id="29"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1000"/>
                                        <p:tgtEl>
                                          <p:spTgt spid="37891">
                                            <p:txEl>
                                              <p:pRg st="3" end="3"/>
                                            </p:txEl>
                                          </p:spTgt>
                                        </p:tgtEl>
                                      </p:cBhvr>
                                    </p:animEffect>
                                    <p:anim calcmode="lin" valueType="num">
                                      <p:cBhvr>
                                        <p:cTn id="36" dur="10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681038" y="274638"/>
            <a:ext cx="9529762" cy="490537"/>
          </a:xfrm>
        </p:spPr>
        <p:txBody>
          <a:bodyPr/>
          <a:lstStyle/>
          <a:p>
            <a:pPr eaLnBrk="1" hangingPunct="1"/>
            <a:r>
              <a:rPr lang="ru-RU" sz="2000" b="1" dirty="0" smtClean="0">
                <a:solidFill>
                  <a:srgbClr val="FF0000"/>
                </a:solidFill>
                <a:latin typeface="Arial" charset="0"/>
                <a:cs typeface="Arial" charset="0"/>
              </a:rPr>
              <a:t>Поясните, </a:t>
            </a:r>
            <a:r>
              <a:rPr lang="ru-RU" sz="2000" b="1" dirty="0" smtClean="0">
                <a:latin typeface="Arial" charset="0"/>
                <a:cs typeface="Arial" charset="0"/>
              </a:rPr>
              <a:t>как Вы понимаете смысл следующих высказываний Грэя:</a:t>
            </a:r>
          </a:p>
        </p:txBody>
      </p:sp>
      <p:graphicFrame>
        <p:nvGraphicFramePr>
          <p:cNvPr id="35863" name="Group 23"/>
          <p:cNvGraphicFramePr>
            <a:graphicFrameLocks noGrp="1"/>
          </p:cNvGraphicFramePr>
          <p:nvPr>
            <p:ph idx="1"/>
          </p:nvPr>
        </p:nvGraphicFramePr>
        <p:xfrm>
          <a:off x="1774825" y="908050"/>
          <a:ext cx="8229600" cy="2773680"/>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27654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«Когда для человека главное — получать дражайший пятак, легко дать этот пятак, но, когда душа таит зерно пламенного растения — чуда, сделай ему это чудо, если ты в состоянии. Новая душа будет у него и новая — у тебя».</a:t>
                      </a:r>
                      <a:r>
                        <a:rPr kumimoji="0" lang="ru-RU"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Arial" charset="0"/>
                        </a:rPr>
                        <a:t>«Когда начальник тюрьмы сам выпустит заключённого, когда миллиардер подарит писцу виллу и сейф, а жокей хоть раз попридержит лошадь ради другого невезучего коня, тогда все поймут, как это приятно, как невыразимо чудесно».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«Но есть не меньшие чудеса: улыбка, веселье, прощение, и — вовремя сказанное нужное слово».</a:t>
                      </a:r>
                      <a:r>
                        <a:rPr kumimoji="0" lang="ru-RU"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5864" name="Rectangle 24"/>
          <p:cNvSpPr>
            <a:spLocks noChangeArrowheads="1"/>
          </p:cNvSpPr>
          <p:nvPr/>
        </p:nvSpPr>
        <p:spPr bwMode="auto">
          <a:xfrm>
            <a:off x="1774825" y="3860800"/>
            <a:ext cx="8281988" cy="1152525"/>
          </a:xfrm>
          <a:prstGeom prst="rect">
            <a:avLst/>
          </a:prstGeom>
          <a:solidFill>
            <a:schemeClr val="bg1"/>
          </a:solidFill>
          <a:ln w="9525">
            <a:solidFill>
              <a:schemeClr val="tx1"/>
            </a:solidFill>
            <a:miter lim="800000"/>
            <a:headEnd/>
            <a:tailEnd/>
          </a:ln>
        </p:spPr>
        <p:txBody>
          <a:bodyPr wrap="none" anchor="ctr"/>
          <a:lstStyle/>
          <a:p>
            <a:pPr algn="ctr"/>
            <a:r>
              <a:rPr lang="ru-RU" b="1" dirty="0"/>
              <a:t>Прав ли Грэй, утверждая, что «владеть этим — значит владеть всем»?</a:t>
            </a:r>
          </a:p>
          <a:p>
            <a:pPr algn="ctr"/>
            <a:r>
              <a:rPr lang="ru-RU" b="1" u="sng" dirty="0">
                <a:solidFill>
                  <a:srgbClr val="FF0000"/>
                </a:solidFill>
              </a:rPr>
              <a:t> Обоснуйте </a:t>
            </a:r>
            <a:r>
              <a:rPr lang="ru-RU" b="1" dirty="0"/>
              <a:t>свою точку зрения.</a:t>
            </a:r>
          </a:p>
        </p:txBody>
      </p:sp>
      <p:pic>
        <p:nvPicPr>
          <p:cNvPr id="48141" name="Picture 25" descr="shutterstock_66698434"/>
          <p:cNvPicPr>
            <a:picLocks noChangeAspect="1" noChangeArrowheads="1"/>
          </p:cNvPicPr>
          <p:nvPr/>
        </p:nvPicPr>
        <p:blipFill>
          <a:blip r:embed="rId2"/>
          <a:srcRect/>
          <a:stretch>
            <a:fillRect/>
          </a:stretch>
        </p:blipFill>
        <p:spPr bwMode="auto">
          <a:xfrm>
            <a:off x="8328025" y="5013325"/>
            <a:ext cx="1895475" cy="160813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3"/>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63"/>
                                        </p:tgtEl>
                                        <p:attrNameLst>
                                          <p:attrName>style.visibility</p:attrName>
                                        </p:attrNameLst>
                                      </p:cBhvr>
                                      <p:to>
                                        <p:strVal val="visible"/>
                                      </p:to>
                                    </p:set>
                                    <p:animEffect transition="in" filter="fade">
                                      <p:cBhvr>
                                        <p:cTn id="14" dur="1000"/>
                                        <p:tgtEl>
                                          <p:spTgt spid="35863"/>
                                        </p:tgtEl>
                                      </p:cBhvr>
                                    </p:animEffect>
                                    <p:anim calcmode="lin" valueType="num">
                                      <p:cBhvr>
                                        <p:cTn id="15" dur="1000" fill="hold"/>
                                        <p:tgtEl>
                                          <p:spTgt spid="35863"/>
                                        </p:tgtEl>
                                        <p:attrNameLst>
                                          <p:attrName>ppt_x</p:attrName>
                                        </p:attrNameLst>
                                      </p:cBhvr>
                                      <p:tavLst>
                                        <p:tav tm="0">
                                          <p:val>
                                            <p:strVal val="#ppt_x"/>
                                          </p:val>
                                        </p:tav>
                                        <p:tav tm="100000">
                                          <p:val>
                                            <p:strVal val="#ppt_x"/>
                                          </p:val>
                                        </p:tav>
                                      </p:tavLst>
                                    </p:anim>
                                    <p:anim calcmode="lin" valueType="num">
                                      <p:cBhvr>
                                        <p:cTn id="16" dur="1000" fill="hold"/>
                                        <p:tgtEl>
                                          <p:spTgt spid="358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35864"/>
                                        </p:tgtEl>
                                        <p:attrNameLst>
                                          <p:attrName>style.visibility</p:attrName>
                                        </p:attrNameLst>
                                      </p:cBhvr>
                                      <p:to>
                                        <p:strVal val="visible"/>
                                      </p:to>
                                    </p:set>
                                    <p:anim calcmode="lin" valueType="num">
                                      <p:cBhvr>
                                        <p:cTn id="21" dur="500" decel="50000" fill="hold">
                                          <p:stCondLst>
                                            <p:cond delay="0"/>
                                          </p:stCondLst>
                                        </p:cTn>
                                        <p:tgtEl>
                                          <p:spTgt spid="3586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586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5864"/>
                                        </p:tgtEl>
                                        <p:attrNameLst>
                                          <p:attrName>ppt_w</p:attrName>
                                        </p:attrNameLst>
                                      </p:cBhvr>
                                      <p:tavLst>
                                        <p:tav tm="0">
                                          <p:val>
                                            <p:strVal val="#ppt_w*.05"/>
                                          </p:val>
                                        </p:tav>
                                        <p:tav tm="100000">
                                          <p:val>
                                            <p:strVal val="#ppt_w"/>
                                          </p:val>
                                        </p:tav>
                                      </p:tavLst>
                                    </p:anim>
                                    <p:anim calcmode="lin" valueType="num">
                                      <p:cBhvr>
                                        <p:cTn id="24" dur="1000" fill="hold"/>
                                        <p:tgtEl>
                                          <p:spTgt spid="3586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586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586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586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5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3" name="Group 23"/>
          <p:cNvGraphicFramePr>
            <a:graphicFrameLocks noGrp="1"/>
          </p:cNvGraphicFramePr>
          <p:nvPr>
            <p:ph idx="1"/>
          </p:nvPr>
        </p:nvGraphicFramePr>
        <p:xfrm>
          <a:off x="330200" y="1279525"/>
          <a:ext cx="8606673" cy="5212080"/>
        </p:xfrm>
        <a:graphic>
          <a:graphicData uri="http://schemas.openxmlformats.org/drawingml/2006/table">
            <a:tbl>
              <a:tblPr/>
              <a:tblGrid>
                <a:gridCol w="8606673">
                  <a:extLst>
                    <a:ext uri="{9D8B030D-6E8A-4147-A177-3AD203B41FA5}">
                      <a16:colId xmlns:a16="http://schemas.microsoft.com/office/drawing/2014/main" xmlns="" val="20000"/>
                    </a:ext>
                  </a:extLst>
                </a:gridCol>
              </a:tblGrid>
              <a:tr h="4807819">
                <a:tc>
                  <a:txBody>
                    <a:bodyPr/>
                    <a:lstStyle/>
                    <a:p>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   Я считаю, что Грэй</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абс</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олютно  прав: </a:t>
                      </a:r>
                      <a: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t>тот, кто творит</a:t>
                      </a:r>
                      <a:r>
                        <a:rPr lang="ru-RU" sz="2400" b="1" i="1" u="none" strike="noStrike" kern="1200" baseline="0" dirty="0" smtClean="0">
                          <a:solidFill>
                            <a:schemeClr val="tx1"/>
                          </a:solidFill>
                          <a:effectLst/>
                          <a:latin typeface="Arial" panose="020B0604020202020204" pitchFamily="34" charset="0"/>
                          <a:ea typeface="+mn-ea"/>
                          <a:cs typeface="Arial" panose="020B0604020202020204" pitchFamily="34" charset="0"/>
                        </a:rPr>
                        <a:t> долгожданное чудо, становится волшебником, которому подвластно любое желание, любая мечта.</a:t>
                      </a:r>
                      <a: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t/>
                      </a:r>
                      <a:br>
                        <a:rPr lang="ru-RU" sz="2400" b="1" i="1" u="none" strike="noStrike" kern="1200" dirty="0" smtClean="0">
                          <a:solidFill>
                            <a:schemeClr val="tx1"/>
                          </a:solidFill>
                          <a:effectLst/>
                          <a:latin typeface="Arial" panose="020B0604020202020204" pitchFamily="34" charset="0"/>
                          <a:ea typeface="+mn-ea"/>
                          <a:cs typeface="Arial" panose="020B0604020202020204" pitchFamily="34" charset="0"/>
                        </a:rPr>
                      </a:b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       Грэй называет</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всё, что может сделать человека чудотворцем: радость взаимного духовного обогащения от возможности сделать кого-то счастливее ("новая душа будет у него  и новая – у тебя«),  милосердие ("начальник тюрьмы сам выпустит заключенного"), щедрость («миллиардер подарит писцу виллу и сейф»), великодушие</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(жокей "попридержит лошадь ради другого невезучего коня"), </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чуткость </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a:t>
                      </a:r>
                      <a:r>
                        <a:rPr kumimoji="0" lang="ru-RU" sz="24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вовремя сказанное нужное слово»</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В</a:t>
                      </a:r>
                      <a:r>
                        <a:rPr lang="ru-RU" sz="2400" b="0" i="1" u="none" strike="noStrike" kern="1200" dirty="0" smtClean="0">
                          <a:solidFill>
                            <a:schemeClr val="tx1"/>
                          </a:solidFill>
                          <a:effectLst/>
                          <a:latin typeface="Arial" panose="020B0604020202020204" pitchFamily="34" charset="0"/>
                          <a:ea typeface="+mn-ea"/>
                          <a:cs typeface="Arial" panose="020B0604020202020204" pitchFamily="34" charset="0"/>
                        </a:rPr>
                        <a:t>ладеть богатством этих качеств – значит  понимать,</a:t>
                      </a:r>
                      <a:r>
                        <a:rPr lang="ru-RU" sz="2400" b="0" i="1" u="none" strike="noStrike" kern="1200" baseline="0" dirty="0" smtClean="0">
                          <a:solidFill>
                            <a:schemeClr val="tx1"/>
                          </a:solidFill>
                          <a:effectLst/>
                          <a:latin typeface="Arial" panose="020B0604020202020204" pitchFamily="34" charset="0"/>
                          <a:ea typeface="+mn-ea"/>
                          <a:cs typeface="Arial" panose="020B0604020202020204" pitchFamily="34" charset="0"/>
                        </a:rPr>
                        <a:t> как совершить волшебство.</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5864" name="Rectangle 24"/>
          <p:cNvSpPr>
            <a:spLocks noChangeArrowheads="1"/>
          </p:cNvSpPr>
          <p:nvPr/>
        </p:nvSpPr>
        <p:spPr bwMode="auto">
          <a:xfrm>
            <a:off x="128588" y="249238"/>
            <a:ext cx="11645900" cy="906462"/>
          </a:xfrm>
          <a:prstGeom prst="rect">
            <a:avLst/>
          </a:prstGeom>
          <a:solidFill>
            <a:schemeClr val="bg1"/>
          </a:solidFill>
          <a:ln w="9525">
            <a:solidFill>
              <a:schemeClr val="tx1"/>
            </a:solidFill>
            <a:miter lim="800000"/>
            <a:headEnd/>
            <a:tailEnd/>
          </a:ln>
        </p:spPr>
        <p:txBody>
          <a:bodyPr wrap="none" anchor="ctr"/>
          <a:lstStyle/>
          <a:p>
            <a:pPr algn="ctr"/>
            <a:r>
              <a:rPr lang="ru-RU" sz="2400" b="1">
                <a:solidFill>
                  <a:srgbClr val="FF0000"/>
                </a:solidFill>
              </a:rPr>
              <a:t>Прав ли Грэй, утверждая, что «владеть этим — значит владеть всем»?</a:t>
            </a:r>
          </a:p>
          <a:p>
            <a:pPr algn="ctr"/>
            <a:r>
              <a:rPr lang="ru-RU" sz="2400" b="1" u="sng">
                <a:solidFill>
                  <a:srgbClr val="FF0000"/>
                </a:solidFill>
              </a:rPr>
              <a:t> Обоснуйте </a:t>
            </a:r>
            <a:r>
              <a:rPr lang="ru-RU" sz="2400" b="1">
                <a:solidFill>
                  <a:srgbClr val="FF0000"/>
                </a:solidFill>
              </a:rPr>
              <a:t>свою точку зрения.</a:t>
            </a:r>
          </a:p>
        </p:txBody>
      </p:sp>
      <p:pic>
        <p:nvPicPr>
          <p:cNvPr id="49160" name="Рисунок 3"/>
          <p:cNvPicPr>
            <a:picLocks noChangeAspect="1"/>
          </p:cNvPicPr>
          <p:nvPr/>
        </p:nvPicPr>
        <p:blipFill>
          <a:blip r:embed="rId2"/>
          <a:srcRect/>
          <a:stretch>
            <a:fillRect/>
          </a:stretch>
        </p:blipFill>
        <p:spPr bwMode="auto">
          <a:xfrm>
            <a:off x="9144000" y="2254250"/>
            <a:ext cx="3048000"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5864"/>
                                        </p:tgtEl>
                                        <p:attrNameLst>
                                          <p:attrName>style.visibility</p:attrName>
                                        </p:attrNameLst>
                                      </p:cBhvr>
                                      <p:to>
                                        <p:strVal val="visible"/>
                                      </p:to>
                                    </p:set>
                                    <p:anim calcmode="lin" valueType="num">
                                      <p:cBhvr>
                                        <p:cTn id="7" dur="500" decel="50000" fill="hold">
                                          <p:stCondLst>
                                            <p:cond delay="0"/>
                                          </p:stCondLst>
                                        </p:cTn>
                                        <p:tgtEl>
                                          <p:spTgt spid="3586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6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64"/>
                                        </p:tgtEl>
                                        <p:attrNameLst>
                                          <p:attrName>ppt_w</p:attrName>
                                        </p:attrNameLst>
                                      </p:cBhvr>
                                      <p:tavLst>
                                        <p:tav tm="0">
                                          <p:val>
                                            <p:strVal val="#ppt_w*.05"/>
                                          </p:val>
                                        </p:tav>
                                        <p:tav tm="100000">
                                          <p:val>
                                            <p:strVal val="#ppt_w"/>
                                          </p:val>
                                        </p:tav>
                                      </p:tavLst>
                                    </p:anim>
                                    <p:anim calcmode="lin" valueType="num">
                                      <p:cBhvr>
                                        <p:cTn id="10" dur="1000" fill="hold"/>
                                        <p:tgtEl>
                                          <p:spTgt spid="3586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6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6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6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6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63"/>
                                        </p:tgtEl>
                                        <p:attrNameLst>
                                          <p:attrName>style.visibility</p:attrName>
                                        </p:attrNameLst>
                                      </p:cBhvr>
                                      <p:to>
                                        <p:strVal val="visible"/>
                                      </p:to>
                                    </p:set>
                                    <p:anim calcmode="lin" valueType="num">
                                      <p:cBhvr additive="base">
                                        <p:cTn id="19" dur="500" fill="hold"/>
                                        <p:tgtEl>
                                          <p:spTgt spid="35863"/>
                                        </p:tgtEl>
                                        <p:attrNameLst>
                                          <p:attrName>ppt_x</p:attrName>
                                        </p:attrNameLst>
                                      </p:cBhvr>
                                      <p:tavLst>
                                        <p:tav tm="0">
                                          <p:val>
                                            <p:strVal val="#ppt_x"/>
                                          </p:val>
                                        </p:tav>
                                        <p:tav tm="100000">
                                          <p:val>
                                            <p:strVal val="#ppt_x"/>
                                          </p:val>
                                        </p:tav>
                                      </p:tavLst>
                                    </p:anim>
                                    <p:anim calcmode="lin" valueType="num">
                                      <p:cBhvr additive="base">
                                        <p:cTn id="20" dur="500" fill="hold"/>
                                        <p:tgtEl>
                                          <p:spTgt spid="35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838200" y="365125"/>
            <a:ext cx="10515600" cy="830263"/>
          </a:xfrm>
        </p:spPr>
        <p:txBody>
          <a:bodyPr/>
          <a:lstStyle/>
          <a:p>
            <a:pPr algn="ctr" eaLnBrk="1" hangingPunct="1"/>
            <a:r>
              <a:rPr lang="ru-RU" b="1" smtClean="0">
                <a:solidFill>
                  <a:srgbClr val="FF0000"/>
                </a:solidFill>
                <a:latin typeface="Arial" charset="0"/>
                <a:cs typeface="Arial" charset="0"/>
              </a:rPr>
              <a:t>Задание 27</a:t>
            </a:r>
            <a:endParaRPr lang="ru-RU" smtClean="0">
              <a:latin typeface="Arial" charset="0"/>
              <a:cs typeface="Arial" charset="0"/>
            </a:endParaRPr>
          </a:p>
        </p:txBody>
      </p:sp>
      <p:pic>
        <p:nvPicPr>
          <p:cNvPr id="31746" name="Объект 3"/>
          <p:cNvPicPr>
            <a:picLocks noGrp="1" noChangeAspect="1"/>
          </p:cNvPicPr>
          <p:nvPr>
            <p:ph idx="1"/>
          </p:nvPr>
        </p:nvPicPr>
        <p:blipFill>
          <a:blip r:embed="rId2"/>
          <a:srcRect/>
          <a:stretch>
            <a:fillRect/>
          </a:stretch>
        </p:blipFill>
        <p:spPr>
          <a:xfrm>
            <a:off x="269875" y="1314450"/>
            <a:ext cx="10467975" cy="5561013"/>
          </a:xfrm>
        </p:spPr>
      </p:pic>
      <p:pic>
        <p:nvPicPr>
          <p:cNvPr id="31747" name="Рисунок 1"/>
          <p:cNvPicPr>
            <a:picLocks noChangeAspect="1"/>
          </p:cNvPicPr>
          <p:nvPr/>
        </p:nvPicPr>
        <p:blipFill>
          <a:blip r:embed="rId3"/>
          <a:srcRect/>
          <a:stretch>
            <a:fillRect/>
          </a:stretch>
        </p:blipFill>
        <p:spPr bwMode="auto">
          <a:xfrm>
            <a:off x="9810750" y="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6" name="Group 84"/>
          <p:cNvGraphicFramePr>
            <a:graphicFrameLocks noGrp="1"/>
          </p:cNvGraphicFramePr>
          <p:nvPr/>
        </p:nvGraphicFramePr>
        <p:xfrm>
          <a:off x="128588" y="1331913"/>
          <a:ext cx="11879179" cy="5442814"/>
        </p:xfrm>
        <a:graphic>
          <a:graphicData uri="http://schemas.openxmlformats.org/drawingml/2006/table">
            <a:tbl>
              <a:tblPr/>
              <a:tblGrid>
                <a:gridCol w="2759242">
                  <a:extLst>
                    <a:ext uri="{9D8B030D-6E8A-4147-A177-3AD203B41FA5}">
                      <a16:colId xmlns:a16="http://schemas.microsoft.com/office/drawing/2014/main" xmlns="" val="20000"/>
                    </a:ext>
                  </a:extLst>
                </a:gridCol>
                <a:gridCol w="9119937">
                  <a:extLst>
                    <a:ext uri="{9D8B030D-6E8A-4147-A177-3AD203B41FA5}">
                      <a16:colId xmlns:a16="http://schemas.microsoft.com/office/drawing/2014/main" xmlns="" val="20001"/>
                    </a:ext>
                  </a:extLst>
                </a:gridCol>
              </a:tblGrid>
              <a:tr h="7818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Смысловые отношения между предложениями</a:t>
                      </a:r>
                      <a:endParaRPr kumimoji="0" 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Примеры рассуждений</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284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charset="0"/>
                        </a:rPr>
                        <a:t>Причинные, следственные, уступительные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1</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Веками бушующая стихия пугала человека </a:t>
                      </a:r>
                      <a:r>
                        <a:rPr kumimoji="0" lang="ru-RU" sz="2000" b="0" i="0" u="none" strike="noStrike" cap="none" normalizeH="0" baseline="0" dirty="0" smtClean="0">
                          <a:ln>
                            <a:noFill/>
                          </a:ln>
                          <a:solidFill>
                            <a:srgbClr val="FF0000"/>
                          </a:solidFill>
                          <a:effectLst/>
                          <a:latin typeface="Arial" charset="0"/>
                        </a:rPr>
                        <a:t>(почему?)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2</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Молнии, бьющие с неба, несущие смерть и пожары, казались стрелами богов</a:t>
                      </a:r>
                      <a:r>
                        <a:rPr kumimoji="0" lang="ru-RU" sz="20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rgbClr val="FF0000"/>
                          </a:solidFill>
                          <a:effectLst/>
                          <a:latin typeface="Arial" charset="0"/>
                        </a:rPr>
                        <a:t>(что из этого следовало?)</a:t>
                      </a:r>
                      <a:r>
                        <a:rPr kumimoji="0" lang="ru-RU" sz="2000" b="0" i="0" u="none" strike="noStrike" cap="none" normalizeH="0" baseline="0" dirty="0" smtClean="0">
                          <a:ln>
                            <a:noFill/>
                          </a:ln>
                          <a:solidFill>
                            <a:schemeClr val="tx1"/>
                          </a:solidFill>
                          <a:effectLst/>
                          <a:latin typeface="Arial" charset="0"/>
                        </a:rPr>
                        <a:t>.</a:t>
                      </a:r>
                      <a:r>
                        <a:rPr kumimoji="0" lang="ru-RU" sz="2000" b="1"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3</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Их боялись, заклинали, пытались обуздать.</a:t>
                      </a:r>
                      <a:r>
                        <a:rPr kumimoji="0" lang="ru-RU" sz="2000" b="0" i="0" u="none" strike="noStrike" cap="none" normalizeH="0" baseline="0" dirty="0" smtClean="0">
                          <a:ln>
                            <a:noFill/>
                          </a:ln>
                          <a:solidFill>
                            <a:srgbClr val="FF0000"/>
                          </a:solidFill>
                          <a:effectLst/>
                          <a:latin typeface="Arial" charset="0"/>
                        </a:rPr>
                        <a:t> (что из этого следовало?)</a:t>
                      </a:r>
                      <a:r>
                        <a:rPr kumimoji="0" lang="ru-RU" sz="2000" b="0" i="1"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4</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Много было сделано различных изобретений. </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5</a:t>
                      </a:r>
                      <a:r>
                        <a:rPr kumimoji="0" lang="ru-RU" sz="2000" b="0" i="0" u="none" strike="noStrike" cap="none" normalizeH="0" baseline="0" dirty="0" smtClean="0">
                          <a:ln>
                            <a:noFill/>
                          </a:ln>
                          <a:solidFill>
                            <a:schemeClr val="tx1"/>
                          </a:solidFill>
                          <a:effectLst/>
                          <a:latin typeface="Arial" charset="0"/>
                        </a:rPr>
                        <a:t>)</a:t>
                      </a:r>
                      <a:r>
                        <a:rPr kumimoji="0" lang="ru-RU" sz="2000" b="0" i="1" u="none" strike="noStrike" cap="none" normalizeH="0" baseline="0" dirty="0" smtClean="0">
                          <a:ln>
                            <a:noFill/>
                          </a:ln>
                          <a:solidFill>
                            <a:schemeClr val="tx1"/>
                          </a:solidFill>
                          <a:effectLst/>
                          <a:latin typeface="Arial" charset="0"/>
                        </a:rPr>
                        <a:t> Но, вопреки всем последним достижениям науки, количество жертв молний в последнее столетие неуклонно растёт (вопреки чему? несмотря на что?).</a:t>
                      </a:r>
                      <a:endParaRPr kumimoji="0" lang="en-US" sz="2000" b="0" i="1"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Между </a:t>
                      </a:r>
                      <a:r>
                        <a:rPr kumimoji="0" lang="ru-RU" sz="1600" b="0" i="0" u="none" strike="noStrike" cap="none" normalizeH="0" baseline="0" dirty="0" smtClean="0">
                          <a:ln>
                            <a:noFill/>
                          </a:ln>
                          <a:solidFill>
                            <a:srgbClr val="FF0000"/>
                          </a:solidFill>
                          <a:effectLst/>
                          <a:latin typeface="Arial" charset="0"/>
                        </a:rPr>
                        <a:t>первым </a:t>
                      </a:r>
                      <a:r>
                        <a:rPr kumimoji="0" lang="ru-RU" sz="1600" b="0" i="0" u="none" strike="noStrike" cap="none" normalizeH="0" baseline="0" dirty="0" smtClean="0">
                          <a:ln>
                            <a:noFill/>
                          </a:ln>
                          <a:solidFill>
                            <a:schemeClr val="tx1"/>
                          </a:solidFill>
                          <a:effectLst/>
                          <a:latin typeface="Arial" charset="0"/>
                        </a:rPr>
                        <a:t>и </a:t>
                      </a:r>
                      <a:r>
                        <a:rPr kumimoji="0" lang="ru-RU" sz="1600" b="0" i="0" u="none" strike="noStrike" cap="none" normalizeH="0" baseline="0" dirty="0" smtClean="0">
                          <a:ln>
                            <a:noFill/>
                          </a:ln>
                          <a:solidFill>
                            <a:srgbClr val="FF0000"/>
                          </a:solidFill>
                          <a:effectLst/>
                          <a:latin typeface="Arial" charset="0"/>
                        </a:rPr>
                        <a:t>вторым</a:t>
                      </a:r>
                      <a:r>
                        <a:rPr kumimoji="0" lang="ru-RU" sz="1600" b="0" i="0" u="none" strike="noStrike" cap="none" normalizeH="0" baseline="0" dirty="0" smtClean="0">
                          <a:ln>
                            <a:noFill/>
                          </a:ln>
                          <a:solidFill>
                            <a:schemeClr val="tx1"/>
                          </a:solidFill>
                          <a:effectLst/>
                          <a:latin typeface="Arial" charset="0"/>
                        </a:rPr>
                        <a:t> предложениями </a:t>
                      </a:r>
                      <a:r>
                        <a:rPr kumimoji="0" lang="ru-RU" sz="1600" b="1" i="1" u="none" strike="noStrike" cap="none" normalizeH="0" baseline="0" dirty="0" smtClean="0">
                          <a:ln>
                            <a:noFill/>
                          </a:ln>
                          <a:solidFill>
                            <a:srgbClr val="FF0000"/>
                          </a:solidFill>
                          <a:effectLst/>
                          <a:latin typeface="Arial" charset="0"/>
                        </a:rPr>
                        <a:t>причинные </a:t>
                      </a:r>
                      <a:r>
                        <a:rPr kumimoji="0" lang="ru-RU" sz="1600" b="1" i="1" u="none" strike="noStrike" cap="none" normalizeH="0" baseline="0" dirty="0" smtClean="0">
                          <a:ln>
                            <a:noFill/>
                          </a:ln>
                          <a:solidFill>
                            <a:schemeClr val="tx1"/>
                          </a:solidFill>
                          <a:effectLst/>
                          <a:latin typeface="Arial" charset="0"/>
                        </a:rPr>
                        <a:t>отношения</a:t>
                      </a:r>
                      <a:r>
                        <a:rPr kumimoji="0" lang="ru-RU" sz="1600" b="0" i="0" u="none" strike="noStrike" cap="none" normalizeH="0" baseline="0" dirty="0" smtClean="0">
                          <a:ln>
                            <a:noFill/>
                          </a:ln>
                          <a:solidFill>
                            <a:schemeClr val="tx1"/>
                          </a:solidFill>
                          <a:effectLst/>
                          <a:latin typeface="Arial" charset="0"/>
                        </a:rPr>
                        <a:t>: стихия пугала, </a:t>
                      </a:r>
                      <a:r>
                        <a:rPr kumimoji="0" lang="ru-RU" sz="1600" b="1" i="1" u="none" strike="noStrike" cap="none" normalizeH="0" baseline="0" dirty="0" smtClean="0">
                          <a:ln>
                            <a:noFill/>
                          </a:ln>
                          <a:solidFill>
                            <a:schemeClr val="tx1"/>
                          </a:solidFill>
                          <a:effectLst/>
                          <a:latin typeface="Arial" charset="0"/>
                        </a:rPr>
                        <a:t>потому что </a:t>
                      </a:r>
                      <a:r>
                        <a:rPr kumimoji="0" lang="ru-RU" sz="1600" b="0" i="0" u="none" strike="noStrike" cap="none" normalizeH="0" baseline="0" dirty="0" smtClean="0">
                          <a:ln>
                            <a:noFill/>
                          </a:ln>
                          <a:solidFill>
                            <a:schemeClr val="tx1"/>
                          </a:solidFill>
                          <a:effectLst/>
                          <a:latin typeface="Arial" charset="0"/>
                        </a:rPr>
                        <a:t>несла смерть; между </a:t>
                      </a:r>
                      <a:r>
                        <a:rPr kumimoji="0" lang="ru-RU" sz="1600" b="0" i="0" u="none" strike="noStrike" cap="none" normalizeH="0" baseline="0" dirty="0" smtClean="0">
                          <a:ln>
                            <a:noFill/>
                          </a:ln>
                          <a:solidFill>
                            <a:srgbClr val="FF0000"/>
                          </a:solidFill>
                          <a:effectLst/>
                          <a:latin typeface="Arial" charset="0"/>
                        </a:rPr>
                        <a:t>вторым, третьим и четвёртым</a:t>
                      </a:r>
                      <a:r>
                        <a:rPr kumimoji="0" lang="ru-RU" sz="1600" b="0" i="0" u="none" strike="noStrike" cap="none" normalizeH="0" baseline="0" dirty="0" smtClean="0">
                          <a:ln>
                            <a:noFill/>
                          </a:ln>
                          <a:solidFill>
                            <a:schemeClr val="tx1"/>
                          </a:solidFill>
                          <a:effectLst/>
                          <a:latin typeface="Arial" charset="0"/>
                        </a:rPr>
                        <a:t> — </a:t>
                      </a:r>
                      <a:r>
                        <a:rPr kumimoji="0" lang="ru-RU" sz="1600" b="1" i="1" u="none" strike="noStrike" cap="none" normalizeH="0" baseline="0" dirty="0" smtClean="0">
                          <a:ln>
                            <a:noFill/>
                          </a:ln>
                          <a:solidFill>
                            <a:srgbClr val="FF0000"/>
                          </a:solidFill>
                          <a:effectLst/>
                          <a:latin typeface="Arial" charset="0"/>
                        </a:rPr>
                        <a:t>следственные</a:t>
                      </a:r>
                      <a:r>
                        <a:rPr kumimoji="0" lang="ru-RU" sz="1600" b="0" i="0" u="none" strike="noStrike" cap="none" normalizeH="0" baseline="0" dirty="0" smtClean="0">
                          <a:ln>
                            <a:noFill/>
                          </a:ln>
                          <a:solidFill>
                            <a:schemeClr val="tx1"/>
                          </a:solidFill>
                          <a:effectLst/>
                          <a:latin typeface="Arial" charset="0"/>
                        </a:rPr>
                        <a:t>: </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Чтобы</a:t>
                      </a:r>
                      <a:r>
                        <a:rPr kumimoji="0" lang="en-US" sz="1600" b="0" i="0"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не погибнуть, молнии </a:t>
                      </a:r>
                      <a:r>
                        <a:rPr kumimoji="0" lang="ru-RU" sz="1600" b="1" i="1" u="none" strike="noStrike" cap="none" normalizeH="0" baseline="0" dirty="0" smtClean="0">
                          <a:ln>
                            <a:noFill/>
                          </a:ln>
                          <a:solidFill>
                            <a:schemeClr val="tx1"/>
                          </a:solidFill>
                          <a:effectLst/>
                          <a:latin typeface="Arial" charset="0"/>
                        </a:rPr>
                        <a:t>следовало </a:t>
                      </a:r>
                      <a:r>
                        <a:rPr kumimoji="0" lang="ru-RU" sz="1600" b="0" i="0" u="none" strike="noStrike" cap="none" normalizeH="0" baseline="0" dirty="0" smtClean="0">
                          <a:ln>
                            <a:noFill/>
                          </a:ln>
                          <a:solidFill>
                            <a:schemeClr val="tx1"/>
                          </a:solidFill>
                          <a:effectLst/>
                          <a:latin typeface="Arial" charset="0"/>
                        </a:rPr>
                        <a:t>обуздать, </a:t>
                      </a:r>
                      <a:r>
                        <a:rPr kumimoji="0" lang="ru-RU" sz="1600" b="1" i="1" u="none" strike="noStrike" cap="none" normalizeH="0" baseline="0" dirty="0" smtClean="0">
                          <a:ln>
                            <a:noFill/>
                          </a:ln>
                          <a:solidFill>
                            <a:schemeClr val="tx1"/>
                          </a:solidFill>
                          <a:effectLst/>
                          <a:latin typeface="Arial" charset="0"/>
                        </a:rPr>
                        <a:t>поэтому </a:t>
                      </a:r>
                      <a:r>
                        <a:rPr kumimoji="0" lang="ru-RU" sz="1600" b="1"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много</a:t>
                      </a:r>
                      <a:r>
                        <a:rPr kumimoji="0" lang="en-US" sz="1600" b="0" i="1" u="none" strike="noStrike" cap="none" normalizeH="0" baseline="0" dirty="0" smtClean="0">
                          <a:ln>
                            <a:noFill/>
                          </a:ln>
                          <a:solidFill>
                            <a:schemeClr val="tx1"/>
                          </a:solidFill>
                          <a:effectLst/>
                          <a:latin typeface="Arial" charset="0"/>
                        </a:rPr>
                        <a:t> </a:t>
                      </a:r>
                      <a:r>
                        <a:rPr kumimoji="0" lang="ru-RU" sz="1600" b="0" i="1" u="none" strike="noStrike" cap="none" normalizeH="0" baseline="0" dirty="0" smtClean="0">
                          <a:ln>
                            <a:noFill/>
                          </a:ln>
                          <a:solidFill>
                            <a:schemeClr val="tx1"/>
                          </a:solidFill>
                          <a:effectLst/>
                          <a:latin typeface="Arial" charset="0"/>
                        </a:rPr>
                        <a:t>было сделано различных изобретений</a:t>
                      </a:r>
                      <a:r>
                        <a:rPr kumimoji="0" lang="ru-RU" sz="1600" b="0" i="0" u="none" strike="noStrike" cap="none" normalizeH="0" baseline="0" dirty="0" smtClean="0">
                          <a:ln>
                            <a:noFill/>
                          </a:ln>
                          <a:solidFill>
                            <a:schemeClr val="tx1"/>
                          </a:solidFill>
                          <a:effectLst/>
                          <a:latin typeface="Arial" charset="0"/>
                        </a:rPr>
                        <a:t>»; это выводы, следствия из предыдущих предложений. </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А вот между </a:t>
                      </a:r>
                      <a:r>
                        <a:rPr kumimoji="0" lang="ru-RU" sz="1600" b="1" i="0" u="none" strike="noStrike" cap="none" normalizeH="0" baseline="0" dirty="0" smtClean="0">
                          <a:ln>
                            <a:noFill/>
                          </a:ln>
                          <a:solidFill>
                            <a:srgbClr val="FF0000"/>
                          </a:solidFill>
                          <a:effectLst/>
                          <a:latin typeface="Arial" charset="0"/>
                        </a:rPr>
                        <a:t>пятым и четвёртым</a:t>
                      </a:r>
                      <a:r>
                        <a:rPr kumimoji="0" lang="ru-RU" sz="1600" b="0" i="0" u="none" strike="noStrike" cap="none" normalizeH="0" baseline="0" dirty="0" smtClean="0">
                          <a:ln>
                            <a:noFill/>
                          </a:ln>
                          <a:solidFill>
                            <a:schemeClr val="tx1"/>
                          </a:solidFill>
                          <a:effectLst/>
                          <a:latin typeface="Arial" charset="0"/>
                        </a:rPr>
                        <a:t> предложениями — </a:t>
                      </a:r>
                      <a:r>
                        <a:rPr kumimoji="0" lang="ru-RU" sz="1600" b="1" i="1" u="none" strike="noStrike" cap="none" normalizeH="0" baseline="0" dirty="0" smtClean="0">
                          <a:ln>
                            <a:noFill/>
                          </a:ln>
                          <a:solidFill>
                            <a:srgbClr val="FF0000"/>
                          </a:solidFill>
                          <a:effectLst/>
                          <a:latin typeface="Arial" charset="0"/>
                        </a:rPr>
                        <a:t>уступительные</a:t>
                      </a:r>
                      <a:r>
                        <a:rPr kumimoji="0" lang="ru-RU" sz="1600" b="0" i="0" u="none" strike="noStrike" cap="none" normalizeH="0" baseline="0" dirty="0" smtClean="0">
                          <a:ln>
                            <a:noFill/>
                          </a:ln>
                          <a:solidFill>
                            <a:schemeClr val="tx1"/>
                          </a:solidFill>
                          <a:effectLst/>
                          <a:latin typeface="Arial" charset="0"/>
                        </a:rPr>
                        <a:t> отношения: число «</a:t>
                      </a:r>
                      <a:r>
                        <a:rPr kumimoji="0" lang="ru-RU" sz="1600" b="0" i="1" u="none" strike="noStrike" cap="none" normalizeH="0" baseline="0" dirty="0" smtClean="0">
                          <a:ln>
                            <a:noFill/>
                          </a:ln>
                          <a:solidFill>
                            <a:schemeClr val="tx1"/>
                          </a:solidFill>
                          <a:effectLst/>
                          <a:latin typeface="Arial" charset="0"/>
                        </a:rPr>
                        <a:t>жертв молний в последнее столетие неуклонно растет</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(вопреки чему? несмотря на что?), хотя</a:t>
                      </a:r>
                      <a:r>
                        <a:rPr kumimoji="0" lang="ru-RU" sz="1600" b="0" i="1" u="none" strike="noStrike" cap="none" normalizeH="0" baseline="0" dirty="0" smtClean="0">
                          <a:ln>
                            <a:noFill/>
                          </a:ln>
                          <a:solidFill>
                            <a:schemeClr val="tx1"/>
                          </a:solidFill>
                          <a:effectLst/>
                          <a:latin typeface="Arial" charset="0"/>
                        </a:rPr>
                        <a:t> </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много было сделано различных</a:t>
                      </a:r>
                      <a:r>
                        <a:rPr kumimoji="0" lang="en-US" sz="1600" b="0" i="1" u="none" strike="noStrike" cap="none" normalizeH="0" baseline="0" dirty="0" smtClean="0">
                          <a:ln>
                            <a:noFill/>
                          </a:ln>
                          <a:solidFill>
                            <a:schemeClr val="tx1"/>
                          </a:solidFill>
                          <a:effectLst/>
                          <a:latin typeface="Arial" charset="0"/>
                        </a:rPr>
                        <a:t> </a:t>
                      </a:r>
                      <a:r>
                        <a:rPr kumimoji="0" lang="ru-RU" sz="1600" b="0" i="1" u="none" strike="noStrike" cap="none" normalizeH="0" baseline="0" dirty="0" smtClean="0">
                          <a:ln>
                            <a:noFill/>
                          </a:ln>
                          <a:solidFill>
                            <a:schemeClr val="tx1"/>
                          </a:solidFill>
                          <a:effectLst/>
                          <a:latin typeface="Arial" charset="0"/>
                        </a:rPr>
                        <a:t>изобретений</a:t>
                      </a:r>
                      <a:r>
                        <a:rPr kumimoji="0" lang="ru-RU" sz="1600" b="0" i="0" u="none" strike="noStrike" cap="none" normalizeH="0" baseline="0" dirty="0" smtClean="0">
                          <a:ln>
                            <a:noFill/>
                          </a:ln>
                          <a:solidFill>
                            <a:schemeClr val="tx1"/>
                          </a:solidFill>
                          <a:effectLst/>
                          <a:latin typeface="Arial" charset="0"/>
                        </a:rPr>
                        <a:t>»</a:t>
                      </a:r>
                      <a:r>
                        <a:rPr kumimoji="0" lang="ru-RU" sz="1600" b="0" i="1" u="none" strike="noStrike" cap="none" normalizeH="0" baseline="0" dirty="0" smtClean="0">
                          <a:ln>
                            <a:noFill/>
                          </a:ln>
                          <a:solidFill>
                            <a:schemeClr val="tx1"/>
                          </a:solidFill>
                          <a:effectLst/>
                          <a:latin typeface="Arial" charset="0"/>
                        </a:rPr>
                        <a:t>.</a:t>
                      </a:r>
                      <a:r>
                        <a:rPr kumimoji="0" lang="ru-RU" sz="16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Прямоугольник 1"/>
          <p:cNvSpPr/>
          <p:nvPr/>
        </p:nvSpPr>
        <p:spPr>
          <a:xfrm>
            <a:off x="546100" y="241300"/>
            <a:ext cx="10923588" cy="77787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Устное собеседование. </a:t>
            </a:r>
          </a:p>
          <a:p>
            <a:pPr algn="ctr">
              <a:defRPr/>
            </a:pPr>
            <a:r>
              <a:rPr lang="ru-RU" sz="2400" b="1" dirty="0">
                <a:solidFill>
                  <a:schemeClr val="tx1"/>
                </a:solidFill>
                <a:latin typeface="Arial" panose="020B0604020202020204" pitchFamily="34" charset="0"/>
                <a:cs typeface="Arial" panose="020B0604020202020204" pitchFamily="34" charset="0"/>
              </a:rPr>
              <a:t>Задание 2. Пересказ текста с включением высказывания.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79437"/>
          </a:xfrm>
        </p:spPr>
        <p:txBody>
          <a:bodyPr>
            <a:normAutofit fontScale="90000"/>
          </a:bodyPr>
          <a:lstStyle/>
          <a:p>
            <a:pPr algn="ctr" eaLnBrk="1" hangingPunct="1">
              <a:defRPr/>
            </a:pPr>
            <a:r>
              <a:rPr lang="ru-RU" sz="3200" dirty="0" smtClean="0">
                <a:latin typeface="Arial" charset="0"/>
                <a:cs typeface="Arial" charset="0"/>
              </a:rPr>
              <a:t>Выявление смысловых отношений в тексте – важное условие его понимания</a:t>
            </a:r>
          </a:p>
        </p:txBody>
      </p:sp>
      <p:sp>
        <p:nvSpPr>
          <p:cNvPr id="4" name="Прямоугольник 3"/>
          <p:cNvSpPr>
            <a:spLocks noChangeArrowheads="1"/>
          </p:cNvSpPr>
          <p:nvPr/>
        </p:nvSpPr>
        <p:spPr bwMode="auto">
          <a:xfrm>
            <a:off x="320675" y="1165225"/>
            <a:ext cx="11449050" cy="3203575"/>
          </a:xfrm>
          <a:prstGeom prst="rect">
            <a:avLst/>
          </a:prstGeom>
          <a:noFill/>
          <a:ln w="9525">
            <a:noFill/>
            <a:miter lim="800000"/>
            <a:headEnd/>
            <a:tailEnd/>
          </a:ln>
        </p:spPr>
        <p:txBody>
          <a:bodyPr>
            <a:spAutoFit/>
          </a:bodyPr>
          <a:lstStyle/>
          <a:p>
            <a:r>
              <a:rPr lang="ru-RU" sz="2400" b="1" dirty="0">
                <a:solidFill>
                  <a:srgbClr val="272A47"/>
                </a:solidFill>
                <a:cs typeface="Arial" charset="0"/>
              </a:rPr>
              <a:t>Смысловая связь в тексте помогает </a:t>
            </a:r>
          </a:p>
          <a:p>
            <a:pPr>
              <a:buFont typeface="Wingdings" pitchFamily="2" charset="2"/>
              <a:buChar char="ü"/>
            </a:pPr>
            <a:endParaRPr lang="ru-RU" dirty="0">
              <a:solidFill>
                <a:srgbClr val="FF0000"/>
              </a:solidFill>
            </a:endParaRPr>
          </a:p>
          <a:p>
            <a:pPr marL="285750" indent="-285750">
              <a:buFont typeface="Wingdings" panose="05000000000000000000" pitchFamily="2" charset="2"/>
              <a:buChar char="ü"/>
            </a:pPr>
            <a:r>
              <a:rPr lang="ru-RU" b="1" dirty="0">
                <a:cs typeface="Arial" charset="0"/>
              </a:rPr>
              <a:t>установить взаимозависимость и взаимообусловленность событий, поступков героев, их поведения и т.п.</a:t>
            </a:r>
          </a:p>
          <a:p>
            <a:pPr>
              <a:buFont typeface="Wingdings" pitchFamily="2" charset="2"/>
              <a:buChar char="ü"/>
            </a:pPr>
            <a:r>
              <a:rPr lang="ru-RU" b="1" dirty="0">
                <a:cs typeface="Arial" charset="0"/>
              </a:rPr>
              <a:t>показать взаимоотношения героев;</a:t>
            </a:r>
          </a:p>
          <a:p>
            <a:pPr>
              <a:buFont typeface="Wingdings" pitchFamily="2" charset="2"/>
              <a:buChar char="ü"/>
            </a:pPr>
            <a:r>
              <a:rPr lang="ru-RU" b="1" dirty="0">
                <a:cs typeface="Arial" charset="0"/>
              </a:rPr>
              <a:t> детально изобразить что-либо;</a:t>
            </a:r>
          </a:p>
          <a:p>
            <a:pPr>
              <a:buFont typeface="Wingdings" pitchFamily="2" charset="2"/>
              <a:buChar char="ü"/>
            </a:pPr>
            <a:r>
              <a:rPr lang="ru-RU" b="1" dirty="0">
                <a:cs typeface="Arial" charset="0"/>
              </a:rPr>
              <a:t>создать общую картину чего-л., детали которой обозначены путём перечисления отдельных частей;</a:t>
            </a:r>
          </a:p>
          <a:p>
            <a:pPr>
              <a:buFont typeface="Wingdings" pitchFamily="2" charset="2"/>
              <a:buChar char="ü"/>
            </a:pPr>
            <a:r>
              <a:rPr lang="ru-RU" b="1" dirty="0">
                <a:cs typeface="Arial" charset="0"/>
              </a:rPr>
              <a:t> указать причину (следствие, условие и т.п.) каких-либо событий, явлений, поступков героев;</a:t>
            </a:r>
          </a:p>
          <a:p>
            <a:pPr>
              <a:buFont typeface="Wingdings" pitchFamily="2" charset="2"/>
              <a:buChar char="ü"/>
            </a:pPr>
            <a:r>
              <a:rPr lang="ru-RU" b="1" dirty="0">
                <a:cs typeface="Arial" charset="0"/>
              </a:rPr>
              <a:t> сравнить, сопоставить или противопоставить события, явления, характер, поведение, поступки героев и т.д.</a:t>
            </a:r>
          </a:p>
        </p:txBody>
      </p:sp>
      <p:sp>
        <p:nvSpPr>
          <p:cNvPr id="35845" name="Rectangle 5"/>
          <p:cNvSpPr>
            <a:spLocks noChangeArrowheads="1"/>
          </p:cNvSpPr>
          <p:nvPr/>
        </p:nvSpPr>
        <p:spPr bwMode="auto">
          <a:xfrm>
            <a:off x="749300" y="5043488"/>
            <a:ext cx="9177338" cy="1128712"/>
          </a:xfrm>
          <a:prstGeom prst="rect">
            <a:avLst/>
          </a:prstGeom>
          <a:solidFill>
            <a:srgbClr val="FFFFCC"/>
          </a:solidFill>
          <a:ln w="9525">
            <a:solidFill>
              <a:schemeClr val="tx1"/>
            </a:solidFill>
            <a:miter lim="800000"/>
            <a:headEnd/>
            <a:tailEnd/>
          </a:ln>
        </p:spPr>
        <p:txBody>
          <a:bodyPr wrap="none" anchor="ctr"/>
          <a:lstStyle/>
          <a:p>
            <a:pPr algn="ctr"/>
            <a:r>
              <a:rPr lang="ru-RU" sz="3200"/>
              <a:t>понять</a:t>
            </a:r>
            <a:r>
              <a:rPr lang="en-US" sz="3200"/>
              <a:t> </a:t>
            </a:r>
            <a:r>
              <a:rPr lang="ru-RU" sz="3200"/>
              <a:t>основную мысль текста</a:t>
            </a:r>
          </a:p>
        </p:txBody>
      </p:sp>
      <p:sp>
        <p:nvSpPr>
          <p:cNvPr id="35847" name="AutoShape 7"/>
          <p:cNvSpPr>
            <a:spLocks/>
          </p:cNvSpPr>
          <p:nvPr/>
        </p:nvSpPr>
        <p:spPr bwMode="auto">
          <a:xfrm rot="5400000">
            <a:off x="5383213" y="-1003300"/>
            <a:ext cx="722312" cy="11063288"/>
          </a:xfrm>
          <a:prstGeom prst="rightBrace">
            <a:avLst>
              <a:gd name="adj1" fmla="val 127637"/>
              <a:gd name="adj2" fmla="val 50000"/>
            </a:avLst>
          </a:prstGeom>
          <a:noFill/>
          <a:ln w="28575">
            <a:solidFill>
              <a:schemeClr val="tx1"/>
            </a:solidFill>
            <a:round/>
            <a:headEnd/>
            <a:tailEnd/>
          </a:ln>
        </p:spPr>
        <p:txBody>
          <a:bodyPr wrap="none" anchor="ctr"/>
          <a:lstStyle/>
          <a:p>
            <a:endParaRPr lang="ru-RU"/>
          </a:p>
        </p:txBody>
      </p:sp>
      <p:pic>
        <p:nvPicPr>
          <p:cNvPr id="51205" name="Picture 2" descr="C:\Users\User\Desktop\картинки с шаттерстока\shutterstock_268356185.jpg"/>
          <p:cNvPicPr>
            <a:picLocks noChangeAspect="1" noChangeArrowheads="1"/>
          </p:cNvPicPr>
          <p:nvPr/>
        </p:nvPicPr>
        <p:blipFill>
          <a:blip r:embed="rId2"/>
          <a:srcRect/>
          <a:stretch>
            <a:fillRect/>
          </a:stretch>
        </p:blipFill>
        <p:spPr bwMode="auto">
          <a:xfrm>
            <a:off x="10188575" y="5203825"/>
            <a:ext cx="2003425" cy="165417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 calcmode="lin" valueType="num">
                                      <p:cBhvr>
                                        <p:cTn id="17" dur="1000" fill="hold"/>
                                        <p:tgtEl>
                                          <p:spTgt spid="35847"/>
                                        </p:tgtEl>
                                        <p:attrNameLst>
                                          <p:attrName>ppt_w</p:attrName>
                                        </p:attrNameLst>
                                      </p:cBhvr>
                                      <p:tavLst>
                                        <p:tav tm="0">
                                          <p:val>
                                            <p:strVal val="#ppt_w+.3"/>
                                          </p:val>
                                        </p:tav>
                                        <p:tav tm="100000">
                                          <p:val>
                                            <p:strVal val="#ppt_w"/>
                                          </p:val>
                                        </p:tav>
                                      </p:tavLst>
                                    </p:anim>
                                    <p:anim calcmode="lin" valueType="num">
                                      <p:cBhvr>
                                        <p:cTn id="18" dur="1000" fill="hold"/>
                                        <p:tgtEl>
                                          <p:spTgt spid="35847"/>
                                        </p:tgtEl>
                                        <p:attrNameLst>
                                          <p:attrName>ppt_h</p:attrName>
                                        </p:attrNameLst>
                                      </p:cBhvr>
                                      <p:tavLst>
                                        <p:tav tm="0">
                                          <p:val>
                                            <p:strVal val="#ppt_h"/>
                                          </p:val>
                                        </p:tav>
                                        <p:tav tm="100000">
                                          <p:val>
                                            <p:strVal val="#ppt_h"/>
                                          </p:val>
                                        </p:tav>
                                      </p:tavLst>
                                    </p:anim>
                                    <p:animEffect transition="in" filter="fade">
                                      <p:cBhvr>
                                        <p:cTn id="19" dur="1000"/>
                                        <p:tgtEl>
                                          <p:spTgt spid="3584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5845"/>
                                        </p:tgtEl>
                                        <p:attrNameLst>
                                          <p:attrName>style.visibility</p:attrName>
                                        </p:attrNameLst>
                                      </p:cBhvr>
                                      <p:to>
                                        <p:strVal val="visible"/>
                                      </p:to>
                                    </p:set>
                                    <p:anim calcmode="lin" valueType="num">
                                      <p:cBhvr>
                                        <p:cTn id="24" dur="500" decel="50000" fill="hold">
                                          <p:stCondLst>
                                            <p:cond delay="0"/>
                                          </p:stCondLst>
                                        </p:cTn>
                                        <p:tgtEl>
                                          <p:spTgt spid="3584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584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5845"/>
                                        </p:tgtEl>
                                        <p:attrNameLst>
                                          <p:attrName>ppt_w</p:attrName>
                                        </p:attrNameLst>
                                      </p:cBhvr>
                                      <p:tavLst>
                                        <p:tav tm="0">
                                          <p:val>
                                            <p:strVal val="#ppt_w*.05"/>
                                          </p:val>
                                        </p:tav>
                                        <p:tav tm="100000">
                                          <p:val>
                                            <p:strVal val="#ppt_w"/>
                                          </p:val>
                                        </p:tav>
                                      </p:tavLst>
                                    </p:anim>
                                    <p:anim calcmode="lin" valueType="num">
                                      <p:cBhvr>
                                        <p:cTn id="27" dur="1000" fill="hold"/>
                                        <p:tgtEl>
                                          <p:spTgt spid="3584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584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584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584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5845" grpId="0" animBg="1"/>
      <p:bldP spid="358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417513" y="1042988"/>
            <a:ext cx="37211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5" name="Прямоугольник 4"/>
          <p:cNvSpPr/>
          <p:nvPr/>
        </p:nvSpPr>
        <p:spPr>
          <a:xfrm>
            <a:off x="8140700" y="942975"/>
            <a:ext cx="372268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6" name="Прямоугольник 5"/>
          <p:cNvSpPr/>
          <p:nvPr/>
        </p:nvSpPr>
        <p:spPr>
          <a:xfrm>
            <a:off x="417513" y="2009775"/>
            <a:ext cx="3721100" cy="68103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7" name="Прямоугольник 6"/>
          <p:cNvSpPr/>
          <p:nvPr/>
        </p:nvSpPr>
        <p:spPr>
          <a:xfrm>
            <a:off x="8140700" y="1909763"/>
            <a:ext cx="37226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8" name="Двойная стрелка влево/вправо 7"/>
          <p:cNvSpPr/>
          <p:nvPr/>
        </p:nvSpPr>
        <p:spPr>
          <a:xfrm>
            <a:off x="4283075" y="1042988"/>
            <a:ext cx="3722688" cy="581025"/>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противительная связь</a:t>
            </a:r>
          </a:p>
        </p:txBody>
      </p:sp>
      <p:sp>
        <p:nvSpPr>
          <p:cNvPr id="10" name="Прямоугольник 9"/>
          <p:cNvSpPr>
            <a:spLocks noChangeArrowheads="1"/>
          </p:cNvSpPr>
          <p:nvPr/>
        </p:nvSpPr>
        <p:spPr bwMode="auto">
          <a:xfrm>
            <a:off x="200025" y="3063875"/>
            <a:ext cx="11598275" cy="647700"/>
          </a:xfrm>
          <a:prstGeom prst="rect">
            <a:avLst/>
          </a:prstGeom>
          <a:noFill/>
          <a:ln w="9525">
            <a:noFill/>
            <a:miter lim="800000"/>
            <a:headEnd/>
            <a:tailEnd/>
          </a:ln>
        </p:spPr>
        <p:txBody>
          <a:bodyPr>
            <a:spAutoFit/>
          </a:bodyPr>
          <a:lstStyle/>
          <a:p>
            <a:pPr algn="ctr">
              <a:lnSpc>
                <a:spcPct val="90000"/>
              </a:lnSpc>
              <a:spcBef>
                <a:spcPts val="1000"/>
              </a:spcBef>
            </a:pPr>
            <a:r>
              <a:rPr lang="ru-RU" sz="2000"/>
              <a:t>Возникает в том случае, когда смыслы примеров-иллюстраций </a:t>
            </a:r>
            <a:r>
              <a:rPr lang="ru-RU" sz="2000" b="1"/>
              <a:t>сопоставляются</a:t>
            </a:r>
            <a:r>
              <a:rPr lang="ru-RU" sz="2000"/>
              <a:t> или </a:t>
            </a:r>
            <a:r>
              <a:rPr lang="ru-RU" sz="2000" b="1"/>
              <a:t>противопоставляются</a:t>
            </a:r>
            <a:r>
              <a:rPr lang="ru-RU" sz="2000"/>
              <a:t> друг другу. </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309563" y="3690938"/>
            <a:ext cx="11380787" cy="2062162"/>
          </a:xfrm>
          <a:prstGeom prst="rect">
            <a:avLst/>
          </a:prstGeom>
          <a:solidFill>
            <a:srgbClr val="CCFFFF"/>
          </a:solidFill>
          <a:ln w="9525">
            <a:noFill/>
            <a:miter lim="800000"/>
            <a:headEnd/>
            <a:tailEnd/>
          </a:ln>
        </p:spPr>
        <p:txBody>
          <a:bodyPr>
            <a:spAutoFit/>
          </a:bodyPr>
          <a:lstStyle/>
          <a:p>
            <a:r>
              <a:rPr lang="ru-RU" i="1">
                <a:cs typeface="Arial" charset="0"/>
              </a:rPr>
              <a:t>В этом </a:t>
            </a:r>
            <a:r>
              <a:rPr lang="ru-RU" b="1" i="1">
                <a:solidFill>
                  <a:srgbClr val="FF0000"/>
                </a:solidFill>
                <a:cs typeface="Arial" charset="0"/>
              </a:rPr>
              <a:t>противопоставлении (сопоставлении)…</a:t>
            </a:r>
          </a:p>
          <a:p>
            <a:r>
              <a:rPr lang="ru-RU" i="1">
                <a:solidFill>
                  <a:srgbClr val="262626"/>
                </a:solidFill>
                <a:cs typeface="Arial" charset="0"/>
              </a:rPr>
              <a:t>Если </a:t>
            </a:r>
            <a:r>
              <a:rPr lang="ru-RU" b="1" i="1">
                <a:solidFill>
                  <a:srgbClr val="FF0000"/>
                </a:solidFill>
                <a:cs typeface="Arial" charset="0"/>
              </a:rPr>
              <a:t>сопоставить </a:t>
            </a:r>
            <a:r>
              <a:rPr lang="ru-RU" i="1">
                <a:solidFill>
                  <a:srgbClr val="262626"/>
                </a:solidFill>
                <a:cs typeface="Arial" charset="0"/>
              </a:rPr>
              <a:t>информацию из текста, то…</a:t>
            </a:r>
            <a:endParaRPr lang="ru-RU" b="1" i="1">
              <a:solidFill>
                <a:srgbClr val="FF0000"/>
              </a:solidFill>
              <a:cs typeface="Arial" charset="0"/>
            </a:endParaRPr>
          </a:p>
          <a:p>
            <a:r>
              <a:rPr lang="ru-RU" b="1" i="1">
                <a:solidFill>
                  <a:srgbClr val="FF0000"/>
                </a:solidFill>
                <a:cs typeface="Arial" charset="0"/>
              </a:rPr>
              <a:t>Сопоставляя (противопоставляя) </a:t>
            </a:r>
            <a:r>
              <a:rPr lang="ru-RU">
                <a:cs typeface="Arial" charset="0"/>
              </a:rPr>
              <a:t>эти примеры, можно увидеть, что</a:t>
            </a:r>
            <a:r>
              <a:rPr lang="ru-RU" i="1">
                <a:cs typeface="Arial" charset="0"/>
              </a:rPr>
              <a:t>….</a:t>
            </a:r>
          </a:p>
          <a:p>
            <a:r>
              <a:rPr lang="ru-RU" i="1"/>
              <a:t>Эти точки зрения </a:t>
            </a:r>
            <a:r>
              <a:rPr lang="ru-RU" b="1" i="1">
                <a:solidFill>
                  <a:srgbClr val="FF0000"/>
                </a:solidFill>
              </a:rPr>
              <a:t>противопоставлены</a:t>
            </a:r>
          </a:p>
          <a:p>
            <a:r>
              <a:rPr lang="ru-RU" b="1" i="1">
                <a:solidFill>
                  <a:srgbClr val="FF0000"/>
                </a:solidFill>
              </a:rPr>
              <a:t>Сравнивая </a:t>
            </a:r>
            <a:r>
              <a:rPr lang="ru-RU" i="1"/>
              <a:t>эти факты,…</a:t>
            </a:r>
            <a:endParaRPr lang="ru-RU" b="1" i="1">
              <a:solidFill>
                <a:srgbClr val="FF0000"/>
              </a:solidFill>
            </a:endParaRPr>
          </a:p>
          <a:p>
            <a:r>
              <a:rPr lang="ru-RU" b="1" i="1">
                <a:solidFill>
                  <a:srgbClr val="FF0000"/>
                </a:solidFill>
                <a:cs typeface="Arial" charset="0"/>
              </a:rPr>
              <a:t>Противопоставляя </a:t>
            </a:r>
            <a:r>
              <a:rPr lang="ru-RU" i="1">
                <a:solidFill>
                  <a:srgbClr val="262626"/>
                </a:solidFill>
                <a:cs typeface="Arial" charset="0"/>
              </a:rPr>
              <a:t>эти факты,…</a:t>
            </a:r>
            <a:endParaRPr lang="ru-RU" b="1" i="1">
              <a:solidFill>
                <a:srgbClr val="FF0000"/>
              </a:solidFill>
            </a:endParaRPr>
          </a:p>
          <a:p>
            <a:r>
              <a:rPr lang="ru-RU" b="1" i="1">
                <a:solidFill>
                  <a:srgbClr val="FF0000"/>
                </a:solidFill>
              </a:rPr>
              <a:t>Сопоставляя</a:t>
            </a:r>
            <a:r>
              <a:rPr lang="ru-RU" i="1"/>
              <a:t> (поведение героев, разные мнения, точки зрения и т.п.)…, автор подчёркивает…</a:t>
            </a:r>
            <a:endParaRPr lang="ru-RU"/>
          </a:p>
        </p:txBody>
      </p:sp>
      <p:sp>
        <p:nvSpPr>
          <p:cNvPr id="13" name="Прямоугольник 12"/>
          <p:cNvSpPr>
            <a:spLocks noChangeArrowheads="1"/>
          </p:cNvSpPr>
          <p:nvPr/>
        </p:nvSpPr>
        <p:spPr bwMode="auto">
          <a:xfrm>
            <a:off x="200025" y="5845175"/>
            <a:ext cx="11768138" cy="922338"/>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 и(все-таки), же; с одной стороны, с другой стороны, наоборот, напротив, но, однако, а, не только, но и; зато, иначе, по-иному, так, точно так, совершенно так, так же; точно так, как; таким образом, следующим образом, тогда как, в противоположность этому   </a:t>
            </a:r>
          </a:p>
        </p:txBody>
      </p:sp>
      <p:sp>
        <p:nvSpPr>
          <p:cNvPr id="14" name="Двойная стрелка влево/вправо 13"/>
          <p:cNvSpPr/>
          <p:nvPr/>
        </p:nvSpPr>
        <p:spPr>
          <a:xfrm>
            <a:off x="4283075" y="1955800"/>
            <a:ext cx="3722688" cy="581025"/>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сопоставительная связь</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417513" y="1042988"/>
            <a:ext cx="37211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1</a:t>
            </a:r>
          </a:p>
        </p:txBody>
      </p:sp>
      <p:sp>
        <p:nvSpPr>
          <p:cNvPr id="5" name="Прямоугольник 4"/>
          <p:cNvSpPr/>
          <p:nvPr/>
        </p:nvSpPr>
        <p:spPr>
          <a:xfrm>
            <a:off x="8140700" y="942975"/>
            <a:ext cx="372268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2</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417513" y="2009775"/>
            <a:ext cx="3721100" cy="68103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Причина </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8140700" y="1909763"/>
            <a:ext cx="37226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b="1" dirty="0">
                <a:solidFill>
                  <a:srgbClr val="FF0000"/>
                </a:solidFill>
                <a:latin typeface="Arial" panose="020B0604020202020204" pitchFamily="34" charset="0"/>
                <a:cs typeface="Arial" panose="020B0604020202020204" pitchFamily="34" charset="0"/>
              </a:rPr>
              <a:t>Следствие</a:t>
            </a:r>
          </a:p>
        </p:txBody>
      </p:sp>
      <p:sp>
        <p:nvSpPr>
          <p:cNvPr id="8" name="Двойная стрелка влево/вправо 7"/>
          <p:cNvSpPr/>
          <p:nvPr/>
        </p:nvSpPr>
        <p:spPr>
          <a:xfrm>
            <a:off x="4283075" y="1042988"/>
            <a:ext cx="3722688" cy="581025"/>
          </a:xfrm>
          <a:prstGeom prst="lef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причинная связь</a:t>
            </a:r>
          </a:p>
        </p:txBody>
      </p:sp>
      <p:sp>
        <p:nvSpPr>
          <p:cNvPr id="10" name="Прямоугольник 9"/>
          <p:cNvSpPr>
            <a:spLocks noChangeArrowheads="1"/>
          </p:cNvSpPr>
          <p:nvPr/>
        </p:nvSpPr>
        <p:spPr bwMode="auto">
          <a:xfrm>
            <a:off x="200025" y="3063875"/>
            <a:ext cx="11598275" cy="647700"/>
          </a:xfrm>
          <a:prstGeom prst="rect">
            <a:avLst/>
          </a:prstGeom>
          <a:noFill/>
          <a:ln w="9525">
            <a:noFill/>
            <a:miter lim="800000"/>
            <a:headEnd/>
            <a:tailEnd/>
          </a:ln>
        </p:spPr>
        <p:txBody>
          <a:bodyPr>
            <a:spAutoFit/>
          </a:bodyPr>
          <a:lstStyle/>
          <a:p>
            <a:pPr algn="ctr">
              <a:lnSpc>
                <a:spcPct val="90000"/>
              </a:lnSpc>
              <a:spcBef>
                <a:spcPts val="1000"/>
              </a:spcBef>
            </a:pPr>
            <a:r>
              <a:rPr lang="ru-RU" sz="2000"/>
              <a:t>Примеры называют </a:t>
            </a:r>
            <a:r>
              <a:rPr lang="ru-RU" sz="2000" b="1"/>
              <a:t>причину</a:t>
            </a:r>
            <a:r>
              <a:rPr lang="ru-RU" sz="2000"/>
              <a:t> или второй пример - </a:t>
            </a:r>
            <a:r>
              <a:rPr lang="ru-RU" sz="2000" b="1"/>
              <a:t>следствие</a:t>
            </a:r>
            <a:r>
              <a:rPr lang="ru-RU" sz="2000"/>
              <a:t> по отношению к содержанию первого примера.</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393700" y="3967163"/>
            <a:ext cx="11380788" cy="1200150"/>
          </a:xfrm>
          <a:prstGeom prst="rect">
            <a:avLst/>
          </a:prstGeom>
          <a:solidFill>
            <a:srgbClr val="CCFFFF"/>
          </a:solidFill>
          <a:ln w="9525">
            <a:noFill/>
            <a:miter lim="800000"/>
            <a:headEnd/>
            <a:tailEnd/>
          </a:ln>
        </p:spPr>
        <p:txBody>
          <a:bodyPr>
            <a:spAutoFit/>
          </a:bodyPr>
          <a:lstStyle/>
          <a:p>
            <a:r>
              <a:rPr lang="ru-RU" i="1"/>
              <a:t>Эти примеры называют </a:t>
            </a:r>
            <a:r>
              <a:rPr lang="ru-RU" b="1" i="1">
                <a:solidFill>
                  <a:srgbClr val="FF0000"/>
                </a:solidFill>
              </a:rPr>
              <a:t>причины,</a:t>
            </a:r>
            <a:r>
              <a:rPr lang="ru-RU" i="1">
                <a:solidFill>
                  <a:srgbClr val="FF0000"/>
                </a:solidFill>
              </a:rPr>
              <a:t> </a:t>
            </a:r>
            <a:r>
              <a:rPr lang="ru-RU" i="1"/>
              <a:t>по которым…</a:t>
            </a:r>
          </a:p>
          <a:p>
            <a:r>
              <a:rPr lang="ru-RU" b="1" i="1">
                <a:solidFill>
                  <a:srgbClr val="FF0000"/>
                </a:solidFill>
              </a:rPr>
              <a:t>Причиной  </a:t>
            </a:r>
            <a:r>
              <a:rPr lang="ru-RU" i="1"/>
              <a:t>этого события является…</a:t>
            </a:r>
          </a:p>
          <a:p>
            <a:r>
              <a:rPr lang="ru-RU" b="1" i="1">
                <a:solidFill>
                  <a:srgbClr val="FF0000"/>
                </a:solidFill>
              </a:rPr>
              <a:t>Следствием</a:t>
            </a:r>
            <a:r>
              <a:rPr lang="ru-RU" i="1"/>
              <a:t> этого события стало…</a:t>
            </a:r>
          </a:p>
          <a:p>
            <a:r>
              <a:rPr lang="ru-RU" i="1"/>
              <a:t>Второй пример  помогает увидеть </a:t>
            </a:r>
            <a:r>
              <a:rPr lang="ru-RU" b="1" i="1">
                <a:solidFill>
                  <a:srgbClr val="FF0000"/>
                </a:solidFill>
              </a:rPr>
              <a:t>последствия </a:t>
            </a:r>
            <a:r>
              <a:rPr lang="ru-RU" i="1"/>
              <a:t>…</a:t>
            </a:r>
          </a:p>
        </p:txBody>
      </p:sp>
      <p:sp>
        <p:nvSpPr>
          <p:cNvPr id="13" name="Прямоугольник 12"/>
          <p:cNvSpPr>
            <a:spLocks noChangeArrowheads="1"/>
          </p:cNvSpPr>
          <p:nvPr/>
        </p:nvSpPr>
        <p:spPr bwMode="auto">
          <a:xfrm>
            <a:off x="200025" y="5588000"/>
            <a:ext cx="11768138" cy="646113"/>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в результате; следовательно, в силу этого, ввиду этого, вследствие этого, в зависимости от этого, благодаря этому, в связи с этим, поэтому   </a:t>
            </a:r>
          </a:p>
        </p:txBody>
      </p:sp>
      <p:sp>
        <p:nvSpPr>
          <p:cNvPr id="3" name="Стрелка вправо 2"/>
          <p:cNvSpPr/>
          <p:nvPr/>
        </p:nvSpPr>
        <p:spPr>
          <a:xfrm>
            <a:off x="4283075" y="1881188"/>
            <a:ext cx="3857625" cy="709612"/>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причинно-следственная связь</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3"/>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200025" y="1042988"/>
            <a:ext cx="3441700"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a:t>
            </a:r>
          </a:p>
          <a:p>
            <a:pPr algn="ctr">
              <a:defRPr/>
            </a:pPr>
            <a:r>
              <a:rPr lang="ru-RU" b="1" dirty="0">
                <a:solidFill>
                  <a:schemeClr val="tx1"/>
                </a:solidFill>
                <a:latin typeface="Arial" panose="020B0604020202020204" pitchFamily="34" charset="0"/>
                <a:cs typeface="Arial" panose="020B0604020202020204" pitchFamily="34" charset="0"/>
              </a:rPr>
              <a:t> пример-иллюстрация</a:t>
            </a:r>
          </a:p>
        </p:txBody>
      </p:sp>
      <p:sp>
        <p:nvSpPr>
          <p:cNvPr id="5" name="Прямоугольник 4"/>
          <p:cNvSpPr/>
          <p:nvPr/>
        </p:nvSpPr>
        <p:spPr>
          <a:xfrm>
            <a:off x="8502650" y="971550"/>
            <a:ext cx="3360738"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200025" y="2008188"/>
            <a:ext cx="3441700"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1-ый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8502650" y="1909763"/>
            <a:ext cx="3392488" cy="68103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p:txBody>
      </p:sp>
      <p:sp>
        <p:nvSpPr>
          <p:cNvPr id="8" name="Двойная стрелка влево/вправо 7"/>
          <p:cNvSpPr/>
          <p:nvPr/>
        </p:nvSpPr>
        <p:spPr>
          <a:xfrm>
            <a:off x="4043363" y="1042988"/>
            <a:ext cx="4130675" cy="581025"/>
          </a:xfrm>
          <a:prstGeom prst="leftRightArrow">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latin typeface="Arial" panose="020B0604020202020204" pitchFamily="34" charset="0"/>
                <a:cs typeface="Arial" panose="020B0604020202020204" pitchFamily="34" charset="0"/>
              </a:rPr>
              <a:t>пояснение</a:t>
            </a:r>
          </a:p>
        </p:txBody>
      </p:sp>
      <p:sp>
        <p:nvSpPr>
          <p:cNvPr id="11" name="Правая фигурная скобка 10"/>
          <p:cNvSpPr/>
          <p:nvPr/>
        </p:nvSpPr>
        <p:spPr>
          <a:xfrm rot="5400000">
            <a:off x="5853112" y="-3094037"/>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200025" y="3832225"/>
            <a:ext cx="11598275" cy="2308225"/>
          </a:xfrm>
          <a:prstGeom prst="rect">
            <a:avLst/>
          </a:prstGeom>
          <a:solidFill>
            <a:srgbClr val="CCFFFF"/>
          </a:solidFill>
          <a:ln w="9525">
            <a:noFill/>
            <a:miter lim="800000"/>
            <a:headEnd/>
            <a:tailEnd/>
          </a:ln>
        </p:spPr>
        <p:txBody>
          <a:bodyPr>
            <a:spAutoFit/>
          </a:bodyPr>
          <a:lstStyle/>
          <a:p>
            <a:r>
              <a:rPr lang="ru-RU" i="1">
                <a:cs typeface="Arial" charset="0"/>
              </a:rPr>
              <a:t>Продолжая свою мысль, автор</a:t>
            </a:r>
            <a:r>
              <a:rPr lang="en-US" i="1">
                <a:cs typeface="Arial" charset="0"/>
              </a:rPr>
              <a:t> </a:t>
            </a:r>
            <a:r>
              <a:rPr lang="ru-RU" b="1" i="1">
                <a:solidFill>
                  <a:srgbClr val="FF0000"/>
                </a:solidFill>
                <a:cs typeface="Arial" charset="0"/>
              </a:rPr>
              <a:t>уточняет, детализирует</a:t>
            </a:r>
            <a:r>
              <a:rPr lang="ru-RU" i="1">
                <a:cs typeface="Arial" charset="0"/>
              </a:rPr>
              <a:t>… </a:t>
            </a:r>
          </a:p>
          <a:p>
            <a:r>
              <a:rPr lang="ru-RU" i="1">
                <a:cs typeface="Arial" charset="0"/>
              </a:rPr>
              <a:t>Это событие (характеристика, поступок, поведение и т.п) </a:t>
            </a:r>
            <a:r>
              <a:rPr lang="ru-RU" b="1" i="1">
                <a:solidFill>
                  <a:srgbClr val="FF0000"/>
                </a:solidFill>
                <a:cs typeface="Arial" charset="0"/>
              </a:rPr>
              <a:t>дополняет </a:t>
            </a:r>
            <a:r>
              <a:rPr lang="ru-RU" i="1">
                <a:cs typeface="Arial" charset="0"/>
              </a:rPr>
              <a:t>представление о…; </a:t>
            </a:r>
          </a:p>
          <a:p>
            <a:r>
              <a:rPr lang="ru-RU" i="1">
                <a:cs typeface="Arial" charset="0"/>
              </a:rPr>
              <a:t>Эти примеры </a:t>
            </a:r>
            <a:r>
              <a:rPr lang="ru-RU" b="1" i="1">
                <a:solidFill>
                  <a:srgbClr val="FF0000"/>
                </a:solidFill>
                <a:cs typeface="Arial" charset="0"/>
              </a:rPr>
              <a:t>иллюстрируют….</a:t>
            </a:r>
          </a:p>
          <a:p>
            <a:r>
              <a:rPr lang="ru-RU" b="1" i="1">
                <a:solidFill>
                  <a:srgbClr val="FF0000"/>
                </a:solidFill>
              </a:rPr>
              <a:t>Уточняя </a:t>
            </a:r>
            <a:r>
              <a:rPr lang="ru-RU" i="1"/>
              <a:t>сказанное, автор…</a:t>
            </a:r>
          </a:p>
          <a:p>
            <a:r>
              <a:rPr lang="ru-RU" i="1"/>
              <a:t>Эта ситуация </a:t>
            </a:r>
            <a:r>
              <a:rPr lang="ru-RU" b="1" i="1">
                <a:solidFill>
                  <a:srgbClr val="FF0000"/>
                </a:solidFill>
              </a:rPr>
              <a:t>поясняет, уточняет</a:t>
            </a:r>
            <a:r>
              <a:rPr lang="ru-RU"/>
              <a:t> содержание предложения… (указать номер первого примера-иллюстрации):… </a:t>
            </a:r>
          </a:p>
          <a:p>
            <a:r>
              <a:rPr lang="ru-RU" i="1"/>
              <a:t>Автор…. </a:t>
            </a:r>
            <a:r>
              <a:rPr lang="ru-RU" b="1" i="1">
                <a:solidFill>
                  <a:srgbClr val="FF0000"/>
                </a:solidFill>
              </a:rPr>
              <a:t>разъясняет (дополняет, уточняет):…</a:t>
            </a:r>
          </a:p>
          <a:p>
            <a:r>
              <a:rPr lang="ru-RU" i="1"/>
              <a:t>Эти примеры, </a:t>
            </a:r>
            <a:r>
              <a:rPr lang="ru-RU" b="1" i="1">
                <a:solidFill>
                  <a:srgbClr val="FF0000"/>
                </a:solidFill>
              </a:rPr>
              <a:t>дополняя </a:t>
            </a:r>
            <a:r>
              <a:rPr lang="ru-RU" i="1"/>
              <a:t>друг друга…</a:t>
            </a:r>
          </a:p>
        </p:txBody>
      </p:sp>
      <p:sp>
        <p:nvSpPr>
          <p:cNvPr id="13" name="Прямоугольник 12"/>
          <p:cNvSpPr>
            <a:spLocks noChangeArrowheads="1"/>
          </p:cNvSpPr>
          <p:nvPr/>
        </p:nvSpPr>
        <p:spPr bwMode="auto">
          <a:xfrm>
            <a:off x="325438" y="6211888"/>
            <a:ext cx="11766550" cy="646112"/>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ведь, то есть, например; так, например; именно, только, особенно, другими словами, иначе говоря, точнее говоря, в частности, причем  </a:t>
            </a:r>
          </a:p>
        </p:txBody>
      </p:sp>
      <p:sp>
        <p:nvSpPr>
          <p:cNvPr id="9" name="Стрелка влево 8"/>
          <p:cNvSpPr/>
          <p:nvPr/>
        </p:nvSpPr>
        <p:spPr>
          <a:xfrm>
            <a:off x="3849688" y="1963738"/>
            <a:ext cx="4564062" cy="62706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уточнение, дополнение информации</a:t>
            </a:r>
          </a:p>
        </p:txBody>
      </p:sp>
      <p:sp>
        <p:nvSpPr>
          <p:cNvPr id="14" name="Прямоугольник 13"/>
          <p:cNvSpPr>
            <a:spLocks noChangeArrowheads="1"/>
          </p:cNvSpPr>
          <p:nvPr/>
        </p:nvSpPr>
        <p:spPr bwMode="auto">
          <a:xfrm>
            <a:off x="200025" y="3040063"/>
            <a:ext cx="11891963" cy="839787"/>
          </a:xfrm>
          <a:prstGeom prst="rect">
            <a:avLst/>
          </a:prstGeom>
          <a:noFill/>
          <a:ln w="9525">
            <a:noFill/>
            <a:miter lim="800000"/>
            <a:headEnd/>
            <a:tailEnd/>
          </a:ln>
        </p:spPr>
        <p:txBody>
          <a:bodyPr>
            <a:spAutoFit/>
          </a:bodyPr>
          <a:lstStyle/>
          <a:p>
            <a:pPr>
              <a:lnSpc>
                <a:spcPct val="90000"/>
              </a:lnSpc>
              <a:spcBef>
                <a:spcPts val="1000"/>
              </a:spcBef>
            </a:pPr>
            <a:r>
              <a:rPr lang="ru-RU"/>
              <a:t>Второй пример-иллюстрация </a:t>
            </a:r>
            <a:r>
              <a:rPr lang="ru-RU" b="1"/>
              <a:t>поясняет, иллюстрирует, характеризует, описывает, оценивает, уточняет </a:t>
            </a:r>
            <a:r>
              <a:rPr lang="ru-RU"/>
              <a:t>то, о чём говорится в первом примере-иллюстрации; эти виды связи </a:t>
            </a:r>
            <a:r>
              <a:rPr lang="ru-RU" b="1"/>
              <a:t>дают возможность получить полную, исчерпывающую информацию.</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200025" y="274638"/>
            <a:ext cx="11382375" cy="415925"/>
          </a:xfrm>
        </p:spPr>
        <p:txBody>
          <a:bodyPr/>
          <a:lstStyle/>
          <a:p>
            <a:pPr algn="ctr"/>
            <a:r>
              <a:rPr lang="ru-RU" sz="2800" b="1" smtClean="0">
                <a:latin typeface="Arial" charset="0"/>
                <a:cs typeface="Arial" charset="0"/>
              </a:rPr>
              <a:t/>
            </a:r>
            <a:br>
              <a:rPr lang="ru-RU" sz="2800" b="1" smtClean="0">
                <a:latin typeface="Arial" charset="0"/>
                <a:cs typeface="Arial" charset="0"/>
              </a:rPr>
            </a:br>
            <a:r>
              <a:rPr lang="ru-RU" sz="2800" b="1" smtClean="0">
                <a:latin typeface="Arial" charset="0"/>
                <a:cs typeface="Arial" charset="0"/>
              </a:rPr>
              <a:t>Смысловые отношения между частями информации </a:t>
            </a:r>
            <a:r>
              <a:rPr lang="ru-RU" b="1" smtClean="0">
                <a:solidFill>
                  <a:srgbClr val="FF0000"/>
                </a:solidFill>
                <a:latin typeface="Arial" charset="0"/>
                <a:cs typeface="Arial" charset="0"/>
              </a:rPr>
              <a:t/>
            </a:r>
            <a:br>
              <a:rPr lang="ru-RU" b="1" smtClean="0">
                <a:solidFill>
                  <a:srgbClr val="FF0000"/>
                </a:solidFill>
                <a:latin typeface="Arial" charset="0"/>
                <a:cs typeface="Arial" charset="0"/>
              </a:rPr>
            </a:br>
            <a:endParaRPr lang="ru-RU" smtClean="0"/>
          </a:p>
        </p:txBody>
      </p:sp>
      <p:sp>
        <p:nvSpPr>
          <p:cNvPr id="4" name="Прямоугольник 3"/>
          <p:cNvSpPr/>
          <p:nvPr/>
        </p:nvSpPr>
        <p:spPr>
          <a:xfrm>
            <a:off x="200025" y="1042988"/>
            <a:ext cx="2911475" cy="6810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Arial" panose="020B0604020202020204" pitchFamily="34" charset="0"/>
                <a:cs typeface="Arial" panose="020B0604020202020204" pitchFamily="34" charset="0"/>
              </a:rPr>
              <a:t>1-ый</a:t>
            </a:r>
          </a:p>
          <a:p>
            <a:pPr algn="ctr">
              <a:defRPr/>
            </a:pPr>
            <a:r>
              <a:rPr lang="ru-RU" b="1" dirty="0">
                <a:solidFill>
                  <a:schemeClr val="tx1"/>
                </a:solidFill>
                <a:latin typeface="Arial" panose="020B0604020202020204" pitchFamily="34" charset="0"/>
                <a:cs typeface="Arial" panose="020B0604020202020204" pitchFamily="34" charset="0"/>
              </a:rPr>
              <a:t> пример-иллюстрация</a:t>
            </a:r>
          </a:p>
        </p:txBody>
      </p:sp>
      <p:sp>
        <p:nvSpPr>
          <p:cNvPr id="5" name="Прямоугольник 4"/>
          <p:cNvSpPr/>
          <p:nvPr/>
        </p:nvSpPr>
        <p:spPr>
          <a:xfrm>
            <a:off x="9183688" y="971550"/>
            <a:ext cx="2784475" cy="6810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FF0000"/>
              </a:solidFill>
              <a:latin typeface="Arial" panose="020B0604020202020204" pitchFamily="34" charset="0"/>
              <a:cs typeface="Arial" panose="020B0604020202020204" pitchFamily="34" charset="0"/>
            </a:endParaRPr>
          </a:p>
          <a:p>
            <a:pPr algn="ctr">
              <a:defRPr/>
            </a:pPr>
            <a:r>
              <a:rPr lang="ru-RU" b="1" dirty="0">
                <a:solidFill>
                  <a:schemeClr val="tx1"/>
                </a:solidFill>
                <a:latin typeface="Arial" panose="020B0604020202020204" pitchFamily="34" charset="0"/>
                <a:cs typeface="Arial" panose="020B0604020202020204" pitchFamily="34" charset="0"/>
              </a:rPr>
              <a:t>2-ой </a:t>
            </a:r>
          </a:p>
          <a:p>
            <a:pPr algn="ctr">
              <a:defRPr/>
            </a:pPr>
            <a:r>
              <a:rPr lang="ru-RU" b="1" dirty="0">
                <a:solidFill>
                  <a:schemeClr val="tx1"/>
                </a:solidFill>
                <a:latin typeface="Arial" panose="020B0604020202020204" pitchFamily="34" charset="0"/>
                <a:cs typeface="Arial" panose="020B0604020202020204" pitchFamily="34" charset="0"/>
              </a:rPr>
              <a:t>пример-иллюстрация</a:t>
            </a:r>
          </a:p>
          <a:p>
            <a:pPr algn="ctr">
              <a:defRPr/>
            </a:pPr>
            <a:endParaRPr lang="ru-RU" b="1" dirty="0">
              <a:solidFill>
                <a:srgbClr val="FF0000"/>
              </a:solidFill>
              <a:latin typeface="Arial" panose="020B0604020202020204" pitchFamily="34" charset="0"/>
              <a:cs typeface="Arial" panose="020B0604020202020204" pitchFamily="34" charset="0"/>
            </a:endParaRPr>
          </a:p>
        </p:txBody>
      </p:sp>
      <p:sp>
        <p:nvSpPr>
          <p:cNvPr id="11" name="Правая фигурная скобка 10"/>
          <p:cNvSpPr/>
          <p:nvPr/>
        </p:nvSpPr>
        <p:spPr>
          <a:xfrm rot="5400000">
            <a:off x="5853112" y="-3967162"/>
            <a:ext cx="461963" cy="117681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a:spLocks noChangeArrowheads="1"/>
          </p:cNvSpPr>
          <p:nvPr/>
        </p:nvSpPr>
        <p:spPr bwMode="auto">
          <a:xfrm>
            <a:off x="249238" y="3313113"/>
            <a:ext cx="11380787" cy="1476375"/>
          </a:xfrm>
          <a:prstGeom prst="rect">
            <a:avLst/>
          </a:prstGeom>
          <a:solidFill>
            <a:srgbClr val="CCFFFF"/>
          </a:solidFill>
          <a:ln w="9525">
            <a:noFill/>
            <a:miter lim="800000"/>
            <a:headEnd/>
            <a:tailEnd/>
          </a:ln>
        </p:spPr>
        <p:txBody>
          <a:bodyPr>
            <a:spAutoFit/>
          </a:bodyPr>
          <a:lstStyle/>
          <a:p>
            <a:r>
              <a:rPr lang="ru-RU" b="1" i="1">
                <a:solidFill>
                  <a:srgbClr val="FF0000"/>
                </a:solidFill>
              </a:rPr>
              <a:t>Обобщая </a:t>
            </a:r>
            <a:r>
              <a:rPr lang="ru-RU" i="1"/>
              <a:t>сказанное, автор…</a:t>
            </a:r>
          </a:p>
          <a:p>
            <a:r>
              <a:rPr lang="ru-RU" i="1"/>
              <a:t>Анализируя это событие, автор </a:t>
            </a:r>
            <a:r>
              <a:rPr lang="ru-RU" b="1" i="1">
                <a:solidFill>
                  <a:srgbClr val="FF0000"/>
                </a:solidFill>
              </a:rPr>
              <a:t>приходит к мысли о</a:t>
            </a:r>
            <a:r>
              <a:rPr lang="ru-RU" i="1"/>
              <a:t>….</a:t>
            </a:r>
          </a:p>
          <a:p>
            <a:r>
              <a:rPr lang="ru-RU" i="1"/>
              <a:t>Автор </a:t>
            </a:r>
            <a:r>
              <a:rPr lang="ru-RU" b="1" i="1">
                <a:solidFill>
                  <a:srgbClr val="FF0000"/>
                </a:solidFill>
              </a:rPr>
              <a:t>формулирует вывод</a:t>
            </a:r>
            <a:r>
              <a:rPr lang="ru-RU" i="1"/>
              <a:t>:…</a:t>
            </a:r>
          </a:p>
          <a:p>
            <a:r>
              <a:rPr lang="ru-RU" i="1"/>
              <a:t>Писатель (автор, публицист) </a:t>
            </a:r>
            <a:r>
              <a:rPr lang="ru-RU" b="1" i="1">
                <a:solidFill>
                  <a:srgbClr val="FF0000"/>
                </a:solidFill>
              </a:rPr>
              <a:t>подводит итог</a:t>
            </a:r>
            <a:r>
              <a:rPr lang="ru-RU" i="1"/>
              <a:t>:…</a:t>
            </a:r>
          </a:p>
          <a:p>
            <a:endParaRPr lang="ru-RU" i="1"/>
          </a:p>
        </p:txBody>
      </p:sp>
      <p:sp>
        <p:nvSpPr>
          <p:cNvPr id="13" name="Прямоугольник 12"/>
          <p:cNvSpPr>
            <a:spLocks noChangeArrowheads="1"/>
          </p:cNvSpPr>
          <p:nvPr/>
        </p:nvSpPr>
        <p:spPr bwMode="auto">
          <a:xfrm>
            <a:off x="120650" y="5168900"/>
            <a:ext cx="11766550" cy="646113"/>
          </a:xfrm>
          <a:prstGeom prst="rect">
            <a:avLst/>
          </a:prstGeom>
          <a:solidFill>
            <a:srgbClr val="CCFFCC"/>
          </a:solidFill>
          <a:ln w="9525">
            <a:noFill/>
            <a:miter lim="800000"/>
            <a:headEnd/>
            <a:tailEnd/>
          </a:ln>
        </p:spPr>
        <p:txBody>
          <a:bodyPr>
            <a:spAutoFit/>
          </a:bodyPr>
          <a:lstStyle/>
          <a:p>
            <a:r>
              <a:rPr lang="ru-RU" i="1">
                <a:solidFill>
                  <a:srgbClr val="000000"/>
                </a:solidFill>
                <a:cs typeface="Arial" charset="0"/>
              </a:rPr>
              <a:t>значит, таким образом, итак, вообще, словом, вообще говоря, следовательно, из этого  следует   </a:t>
            </a:r>
          </a:p>
          <a:p>
            <a:endParaRPr lang="ru-RU" i="1">
              <a:solidFill>
                <a:srgbClr val="000000"/>
              </a:solidFill>
              <a:cs typeface="Arial" charset="0"/>
            </a:endParaRPr>
          </a:p>
        </p:txBody>
      </p:sp>
      <p:sp>
        <p:nvSpPr>
          <p:cNvPr id="10" name="Стрелка вправо 9"/>
          <p:cNvSpPr/>
          <p:nvPr/>
        </p:nvSpPr>
        <p:spPr>
          <a:xfrm>
            <a:off x="3416300" y="1012825"/>
            <a:ext cx="5622925" cy="558800"/>
          </a:xfrm>
          <a:prstGeom prst="rightArrow">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latin typeface="Arial" panose="020B0604020202020204" pitchFamily="34" charset="0"/>
                <a:cs typeface="Arial" panose="020B0604020202020204" pitchFamily="34" charset="0"/>
              </a:rPr>
              <a:t>пояснительно-обобщающая связь</a:t>
            </a:r>
          </a:p>
        </p:txBody>
      </p:sp>
      <p:sp>
        <p:nvSpPr>
          <p:cNvPr id="16" name="Прямоугольник 15"/>
          <p:cNvSpPr>
            <a:spLocks noChangeArrowheads="1"/>
          </p:cNvSpPr>
          <p:nvPr/>
        </p:nvSpPr>
        <p:spPr bwMode="auto">
          <a:xfrm>
            <a:off x="249238" y="2366963"/>
            <a:ext cx="11742737" cy="646112"/>
          </a:xfrm>
          <a:prstGeom prst="rect">
            <a:avLst/>
          </a:prstGeom>
          <a:noFill/>
          <a:ln w="9525">
            <a:noFill/>
            <a:miter lim="800000"/>
            <a:headEnd/>
            <a:tailEnd/>
          </a:ln>
        </p:spPr>
        <p:txBody>
          <a:bodyPr>
            <a:spAutoFit/>
          </a:bodyPr>
          <a:lstStyle/>
          <a:p>
            <a:pPr>
              <a:lnSpc>
                <a:spcPct val="90000"/>
              </a:lnSpc>
              <a:spcBef>
                <a:spcPts val="1000"/>
              </a:spcBef>
            </a:pPr>
            <a:r>
              <a:rPr lang="ru-RU" sz="2000"/>
              <a:t>Второй пример-иллюстрация является </a:t>
            </a:r>
            <a:r>
              <a:rPr lang="ru-RU" sz="2000" b="1"/>
              <a:t>уточнением, обобщением </a:t>
            </a:r>
            <a:r>
              <a:rPr lang="ru-RU" sz="2000"/>
              <a:t>первого, при этом пояснительные отношения как бы расшифровывают и уточняют идею первого примера.</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7"/>
          <p:cNvSpPr>
            <a:spLocks noChangeArrowheads="1"/>
          </p:cNvSpPr>
          <p:nvPr/>
        </p:nvSpPr>
        <p:spPr bwMode="auto">
          <a:xfrm>
            <a:off x="228600" y="119063"/>
            <a:ext cx="11734800" cy="6464300"/>
          </a:xfrm>
          <a:prstGeom prst="rect">
            <a:avLst/>
          </a:prstGeom>
          <a:noFill/>
          <a:ln w="9525">
            <a:noFill/>
            <a:miter lim="800000"/>
            <a:headEnd/>
            <a:tailEnd/>
          </a:ln>
        </p:spPr>
        <p:txBody>
          <a:bodyPr>
            <a:spAutoFit/>
          </a:bodyPr>
          <a:lstStyle/>
          <a:p>
            <a:pPr algn="just"/>
            <a:r>
              <a:rPr lang="ru-RU">
                <a:solidFill>
                  <a:srgbClr val="000035"/>
                </a:solidFill>
              </a:rPr>
              <a:t>(1)Однажды на уроке биологии учительница, рассказывая о селекции, обмолвилась, что во время Великой Отечественной войны работники одной из лабораторий, умирая от голода, сберегли выведенные в ходе долгих экспериментов новые сорта пшеницы.</a:t>
            </a:r>
          </a:p>
          <a:p>
            <a:pPr algn="just"/>
            <a:r>
              <a:rPr lang="ru-RU">
                <a:solidFill>
                  <a:srgbClr val="000035"/>
                </a:solidFill>
              </a:rPr>
              <a:t>(2)Когда урок кончился, Димка Демьяненко, не без тайного желания покрасоваться перед миловидной учительницей, громогласно заявил:</a:t>
            </a:r>
          </a:p>
          <a:p>
            <a:pPr algn="just"/>
            <a:r>
              <a:rPr lang="ru-RU">
                <a:solidFill>
                  <a:srgbClr val="000035"/>
                </a:solidFill>
              </a:rPr>
              <a:t>–(3)Нет, ну это каким же чудовищем нужно быть, чтобы вот так видеть, как родные с голоду пухнут, и беречь это элитное зерно! (4)Оно что, дороже человеческой жизни?!</a:t>
            </a:r>
          </a:p>
          <a:p>
            <a:pPr algn="just"/>
            <a:r>
              <a:rPr lang="ru-RU">
                <a:solidFill>
                  <a:srgbClr val="000035"/>
                </a:solidFill>
              </a:rPr>
              <a:t>(5)И он торжествующе посмотрел на смутившуюся учительницу. (6)Наталья Евгеньевна вопросительно взглянула на Димку, не понимая: это вопрос, обращённый к ней, или реплика в никуда?</a:t>
            </a:r>
          </a:p>
          <a:p>
            <a:pPr algn="just"/>
            <a:r>
              <a:rPr lang="ru-RU">
                <a:solidFill>
                  <a:srgbClr val="000035"/>
                </a:solidFill>
              </a:rPr>
              <a:t>–(7)Это же было во время войны! – тихо сказала она.</a:t>
            </a:r>
          </a:p>
          <a:p>
            <a:pPr algn="just"/>
            <a:r>
              <a:rPr lang="ru-RU">
                <a:solidFill>
                  <a:srgbClr val="000035"/>
                </a:solidFill>
              </a:rPr>
              <a:t>(8)Димка надменно хмыкнул, показывая хлипкость этого аргумента перед его несокрушимой правотой. (9)Но победное самодовольство Димки задело самолюбие Вовки Нестерова, который никогда не упускал случая противопоставить свой живой ум книжному умствованию Демьяненко.</a:t>
            </a:r>
          </a:p>
          <a:p>
            <a:pPr algn="just"/>
            <a:r>
              <a:rPr lang="ru-RU">
                <a:solidFill>
                  <a:srgbClr val="000035"/>
                </a:solidFill>
              </a:rPr>
              <a:t>–(10) А ты бы, Демьян, что сделал с этим зерном? (11)Нажарил бы блинчиков для своей родни?!</a:t>
            </a:r>
          </a:p>
          <a:p>
            <a:pPr algn="just"/>
            <a:r>
              <a:rPr lang="ru-RU">
                <a:solidFill>
                  <a:srgbClr val="000035"/>
                </a:solidFill>
              </a:rPr>
              <a:t>(12)Димка с холодным высокомерием посмотрел на него. (13)Он умел в нужные минуты перевоплощаться в непреклонного и самоотверженного поборника справедливости, готового ради принципов пойти хоть в огонь.</a:t>
            </a:r>
          </a:p>
          <a:p>
            <a:pPr algn="just"/>
            <a:r>
              <a:rPr lang="ru-RU">
                <a:solidFill>
                  <a:srgbClr val="000035"/>
                </a:solidFill>
              </a:rPr>
              <a:t>–(14)Я бы, Вовчик, это зерно честно раздал людям, и думаю, что это спасло бы кого-то от смерти! (15)И знаешь, смеяться тут нечему!</a:t>
            </a:r>
          </a:p>
          <a:p>
            <a:pPr algn="just"/>
            <a:r>
              <a:rPr lang="ru-RU">
                <a:solidFill>
                  <a:srgbClr val="000035"/>
                </a:solidFill>
              </a:rPr>
              <a:t>(16)Вовка сразу посуровел, с его лица слетела улыбка, и он строго, как боец, задетый неспортивной выходкой противника, зловеще кивнул.</a:t>
            </a:r>
          </a:p>
          <a:p>
            <a:pPr algn="just"/>
            <a:r>
              <a:rPr lang="ru-RU">
                <a:solidFill>
                  <a:srgbClr val="000035"/>
                </a:solidFill>
              </a:rPr>
              <a:t>–(17) Честно – это как? – спросил он, хищно прищурив глаза. – (18)Вот, Демьян, у тебя центнер зерна. (19)Нас тут – двадцать четыре человека. (20)Подели! (21)И чтоб честно!</a:t>
            </a:r>
          </a:p>
        </p:txBody>
      </p:sp>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Прямоугольник 3"/>
          <p:cNvSpPr>
            <a:spLocks noChangeArrowheads="1"/>
          </p:cNvSpPr>
          <p:nvPr/>
        </p:nvSpPr>
        <p:spPr bwMode="auto">
          <a:xfrm>
            <a:off x="0" y="0"/>
            <a:ext cx="11853863" cy="7170738"/>
          </a:xfrm>
          <a:prstGeom prst="rect">
            <a:avLst/>
          </a:prstGeom>
          <a:noFill/>
          <a:ln w="9525">
            <a:noFill/>
            <a:miter lim="800000"/>
            <a:headEnd/>
            <a:tailEnd/>
          </a:ln>
        </p:spPr>
        <p:txBody>
          <a:bodyPr>
            <a:spAutoFit/>
          </a:bodyPr>
          <a:lstStyle/>
          <a:p>
            <a:pPr algn="just"/>
            <a:r>
              <a:rPr lang="ru-RU" sz="1700">
                <a:solidFill>
                  <a:srgbClr val="000035"/>
                </a:solidFill>
                <a:cs typeface="Arial" charset="0"/>
              </a:rPr>
              <a:t>(22)Димка передёрнул плечами, показывая, сколь унизительно простой является эта задачка для его интеллекта. (23)Быстро произведя какие-то расчёты, он произнес:</a:t>
            </a:r>
          </a:p>
          <a:p>
            <a:pPr algn="just"/>
            <a:r>
              <a:rPr lang="ru-RU" sz="1700">
                <a:solidFill>
                  <a:srgbClr val="000035"/>
                </a:solidFill>
                <a:cs typeface="Arial" charset="0"/>
              </a:rPr>
              <a:t>–(24)Это будет примерно по четыре килограмма...</a:t>
            </a:r>
          </a:p>
          <a:p>
            <a:r>
              <a:rPr lang="ru-RU" sz="1700">
                <a:cs typeface="Arial" charset="0"/>
              </a:rPr>
              <a:t>–(25)Вот как! – усмехнулся Нестеров. – (26)У меня есть брат и сестра – нам четыре килограмма. (27)А ты, Демьян, в семье один – тебе тоже четыре килограмма. (28)И это честно?! (29)Ты делишь чужое, честный ты наш! (30)Это, выходит, так: я работаю сторожем при складе с продовольствием, у меня семья голодает, я раз – и уволок пару ящиков тушёнки. (31)Другой патронами на войне торгует, чтобы семью прокормить, третий военную тайну врагу загнал...</a:t>
            </a:r>
          </a:p>
          <a:p>
            <a:r>
              <a:rPr lang="ru-RU" sz="1700">
                <a:cs typeface="Arial" charset="0"/>
              </a:rPr>
              <a:t>–(32)Я разве предлагал военной тайной торговать? (33)Чего ты передёргиваешь?</a:t>
            </a:r>
          </a:p>
          <a:p>
            <a:r>
              <a:rPr lang="ru-RU" sz="1700">
                <a:cs typeface="Arial" charset="0"/>
              </a:rPr>
              <a:t>–(34)А, вон ты как? (35)Значит, тебе брать чужое можно! (36)А другим нельзя? (37)У тебя всегда, Демьян, так: себе – чтоб хорошо, а для других – чтоб честно! (38)А ты слышал слово долг? (39)И оно…</a:t>
            </a:r>
          </a:p>
          <a:p>
            <a:r>
              <a:rPr lang="ru-RU" sz="1700">
                <a:cs typeface="Arial" charset="0"/>
              </a:rPr>
              <a:t>–(40)А есть ещё такое слово, как любовь к людям! (41)И эта любовь превыше всякого там долга!.. – перебил его Димка.</a:t>
            </a:r>
          </a:p>
          <a:p>
            <a:r>
              <a:rPr lang="ru-RU" sz="1700">
                <a:cs typeface="Arial" charset="0"/>
              </a:rPr>
              <a:t>–(42)Друг мой Демьян, не говори красиво! (43)Зачем тогда воевать против врага, на войне же людей убивают! (44)Сдаться – и всё! (45)Зачем тогда работать – это трудно, негуманно. (46)Пусть все лежат на печи и жалеют друг друга! (47)Люди, которые сберегли это зерно, как раз и думали о других, а вот если бы они это зерно по домам растащили, то стали бы предателями и воришками... (48)И нечего тут своей философией голову людям морочить. (49)Пойдёмте лучше в столовую, пока наш суп вот такие гуманисты не съели...</a:t>
            </a:r>
          </a:p>
          <a:p>
            <a:r>
              <a:rPr lang="ru-RU" sz="1700">
                <a:cs typeface="Arial" charset="0"/>
              </a:rPr>
              <a:t>(50)Я шёл вслед за другими и думал, что очень часто одни и те же явления могут оцениваться совершенно по-разному. (51)В чём-то правым мне казался Димка, убедительными мне казались и доводы Нестерова… (52)Но я чувствовал, что за их словами не было внутренней силы, как будто бы каждому из них захотелось порисоваться перед окружающими, они надели яркие мушкетёрские костюмы, помахали перед нами бутафорскими шпагами и сошли со сцены, довольные произведённым эффектом. (53)А мне вдруг захотелось понять: так кто же прав на самом деле? (54)Ведь не может быть, чтобы правда двоилась, чтобы она зависела от остроумия и яркости своих случайных попутчиков, которые решили поупражняться в красноречии, нисколько не заботясь о том, насколько утверждаемая ими точка зрения согласуется с голосом их сердца, с их верой.            (По В.Почуеву)</a:t>
            </a:r>
          </a:p>
          <a:p>
            <a:pPr algn="just"/>
            <a:endParaRPr lang="ru-RU">
              <a:solidFill>
                <a:srgbClr val="000035"/>
              </a:solidFill>
            </a:endParaRPr>
          </a:p>
        </p:txBody>
      </p:sp>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2305050" y="123825"/>
            <a:ext cx="7800975" cy="6002338"/>
          </a:xfrm>
          <a:prstGeom prst="rect">
            <a:avLst/>
          </a:prstGeom>
          <a:noFill/>
          <a:ln w="9525">
            <a:noFill/>
            <a:miter lim="800000"/>
            <a:headEnd/>
            <a:tailEnd/>
          </a:ln>
        </p:spPr>
        <p:txBody>
          <a:bodyPr>
            <a:spAutoFit/>
          </a:bodyPr>
          <a:lstStyle/>
          <a:p>
            <a:pPr algn="just"/>
            <a:r>
              <a:rPr lang="ru-RU" sz="2400">
                <a:latin typeface="Times New Roman" pitchFamily="18" charset="0"/>
                <a:cs typeface="Times New Roman" pitchFamily="18" charset="0"/>
              </a:rPr>
              <a:t> </a:t>
            </a:r>
          </a:p>
          <a:p>
            <a:pPr algn="just"/>
            <a:r>
              <a:rPr lang="ru-RU" sz="2400" b="1" i="1">
                <a:latin typeface="Times New Roman" pitchFamily="18" charset="0"/>
                <a:cs typeface="Times New Roman" pitchFamily="18" charset="0"/>
              </a:rPr>
              <a:t>Сочинение по тексту В. Почуева.</a:t>
            </a:r>
            <a:endParaRPr lang="ru-RU" sz="2400">
              <a:latin typeface="Times New Roman" pitchFamily="18" charset="0"/>
              <a:cs typeface="Times New Roman" pitchFamily="18" charset="0"/>
            </a:endParaRPr>
          </a:p>
          <a:p>
            <a:pPr algn="just"/>
            <a:r>
              <a:rPr lang="ru-RU" sz="2400" i="1">
                <a:latin typeface="Times New Roman" pitchFamily="18" charset="0"/>
                <a:cs typeface="Times New Roman" pitchFamily="18" charset="0"/>
              </a:rPr>
              <a:t>«Раскрывая проблему, автор описывает случай из школьной жизни. Обычный урок по биологии привел к спору между двумя одноклассниками. Оппоненты яро отстаивали свои </a:t>
            </a:r>
            <a:r>
              <a:rPr lang="ru-RU" sz="2400" b="1" i="1">
                <a:solidFill>
                  <a:srgbClr val="0070C0"/>
                </a:solidFill>
                <a:latin typeface="Times New Roman" pitchFamily="18" charset="0"/>
                <a:cs typeface="Times New Roman" pitchFamily="18" charset="0"/>
              </a:rPr>
              <a:t>диаметрально противоположные </a:t>
            </a:r>
            <a:r>
              <a:rPr lang="ru-RU" sz="2400" i="1">
                <a:latin typeface="Times New Roman" pitchFamily="18" charset="0"/>
                <a:cs typeface="Times New Roman" pitchFamily="18" charset="0"/>
              </a:rPr>
              <a:t>точки зрения на проблему конфликта между личными и общественными интересами. В этом </a:t>
            </a:r>
            <a:r>
              <a:rPr lang="ru-RU" sz="2400" b="1" i="1">
                <a:solidFill>
                  <a:srgbClr val="FF0000"/>
                </a:solidFill>
                <a:latin typeface="Times New Roman" pitchFamily="18" charset="0"/>
                <a:cs typeface="Times New Roman" pitchFamily="18" charset="0"/>
              </a:rPr>
              <a:t>противопоставлении </a:t>
            </a:r>
            <a:r>
              <a:rPr lang="ru-RU" sz="2400" i="1">
                <a:latin typeface="Times New Roman" pitchFamily="18" charset="0"/>
                <a:cs typeface="Times New Roman" pitchFamily="18" charset="0"/>
              </a:rPr>
              <a:t>«живого ума» «книжному умствованию» на фоне «тайного желания покрасоваться перед миловидной учительницей» не смогла родиться истина. </a:t>
            </a:r>
            <a:r>
              <a:rPr lang="ru-RU" sz="2400" b="1" i="1">
                <a:solidFill>
                  <a:srgbClr val="FF0000"/>
                </a:solidFill>
                <a:latin typeface="Times New Roman" pitchFamily="18" charset="0"/>
                <a:cs typeface="Times New Roman" pitchFamily="18" charset="0"/>
              </a:rPr>
              <a:t>Почему? </a:t>
            </a:r>
            <a:r>
              <a:rPr lang="ru-RU" sz="2400" i="1">
                <a:latin typeface="Times New Roman" pitchFamily="18" charset="0"/>
                <a:cs typeface="Times New Roman" pitchFamily="18" charset="0"/>
              </a:rPr>
              <a:t>Ответ на этот вопрос содержится в предложении 52. Герой-рассказчик говорит о том, что истина обязательно существует, и она не зависит от того, кто вступает в спор. Главное – чтобы этот спор «согласовался с голосом» сердец тех, кто спорит».</a:t>
            </a:r>
            <a:endParaRPr lang="ru-RU" sz="2400">
              <a:latin typeface="Times New Roman" pitchFamily="18" charset="0"/>
              <a:cs typeface="Times New Roman" pitchFamily="18" charset="0"/>
            </a:endParaRPr>
          </a:p>
        </p:txBody>
      </p:sp>
      <p:sp>
        <p:nvSpPr>
          <p:cNvPr id="6" name="Выноска 1 5"/>
          <p:cNvSpPr/>
          <p:nvPr/>
        </p:nvSpPr>
        <p:spPr>
          <a:xfrm>
            <a:off x="10106025" y="3444875"/>
            <a:ext cx="1895475" cy="838200"/>
          </a:xfrm>
          <a:prstGeom prst="borderCallout1">
            <a:avLst>
              <a:gd name="adj1" fmla="val 18750"/>
              <a:gd name="adj2" fmla="val -8333"/>
              <a:gd name="adj3" fmla="val 107955"/>
              <a:gd name="adj4" fmla="val -30114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rgbClr val="FF0000"/>
                </a:solidFill>
              </a:rPr>
              <a:t>причинные</a:t>
            </a:r>
          </a:p>
        </p:txBody>
      </p:sp>
      <p:cxnSp>
        <p:nvCxnSpPr>
          <p:cNvPr id="9" name="Прямая соединительная линия 8"/>
          <p:cNvCxnSpPr/>
          <p:nvPr/>
        </p:nvCxnSpPr>
        <p:spPr>
          <a:xfrm flipH="1" flipV="1">
            <a:off x="1557338" y="2890838"/>
            <a:ext cx="911225" cy="4683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76200" y="2395538"/>
            <a:ext cx="1481138" cy="8588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FF0000"/>
                </a:solidFill>
              </a:rPr>
              <a:t>противопоставительные</a:t>
            </a:r>
          </a:p>
        </p:txBody>
      </p:sp>
      <p:pic>
        <p:nvPicPr>
          <p:cNvPr id="58373" name="Рисунок 1"/>
          <p:cNvPicPr>
            <a:picLocks noChangeAspect="1"/>
          </p:cNvPicPr>
          <p:nvPr/>
        </p:nvPicPr>
        <p:blipFill>
          <a:blip r:embed="rId2"/>
          <a:srcRect/>
          <a:stretch>
            <a:fillRect/>
          </a:stretch>
        </p:blipFill>
        <p:spPr bwMode="auto">
          <a:xfrm>
            <a:off x="10106025" y="4659313"/>
            <a:ext cx="2025650" cy="2033587"/>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567" y="1133454"/>
            <a:ext cx="797950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Работаем с текстом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художественного стиля</a:t>
            </a:r>
          </a:p>
        </p:txBody>
      </p:sp>
      <p:pic>
        <p:nvPicPr>
          <p:cNvPr id="59394" name="Рисунок 1"/>
          <p:cNvPicPr>
            <a:picLocks noChangeAspect="1"/>
          </p:cNvPicPr>
          <p:nvPr/>
        </p:nvPicPr>
        <p:blipFill>
          <a:blip r:embed="rId2"/>
          <a:srcRect/>
          <a:stretch>
            <a:fillRect/>
          </a:stretch>
        </p:blipFill>
        <p:spPr bwMode="auto">
          <a:xfrm>
            <a:off x="9144000" y="3810000"/>
            <a:ext cx="3048000"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4475"/>
            <a:ext cx="10515600" cy="712788"/>
          </a:xfrm>
          <a:solidFill>
            <a:schemeClr val="accent2">
              <a:lumMod val="20000"/>
              <a:lumOff val="80000"/>
            </a:schemeClr>
          </a:solidFill>
        </p:spPr>
        <p:txBody>
          <a:bodyPr rtlCol="0">
            <a:normAutofit fontScale="90000"/>
          </a:bodyPr>
          <a:lstStyle/>
          <a:p>
            <a:pPr algn="ctr" eaLnBrk="1" fontAlgn="auto" hangingPunct="1">
              <a:spcAft>
                <a:spcPts val="0"/>
              </a:spcAft>
              <a:defRPr/>
            </a:pPr>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МЕТОДИЧЕСКИЕ </a:t>
            </a:r>
            <a:r>
              <a:rPr lang="ru-RU" sz="2000" b="1" dirty="0">
                <a:latin typeface="Arial" panose="020B0604020202020204" pitchFamily="34" charset="0"/>
                <a:cs typeface="Arial" panose="020B0604020202020204" pitchFamily="34" charset="0"/>
              </a:rPr>
              <a:t>РЕКОМЕНДАЦИИ  для учителей, подготовленные  на основе анализа типичных ошибок участников ЕГЭ 2018 года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
        <p:nvSpPr>
          <p:cNvPr id="32770" name="Объект 2"/>
          <p:cNvSpPr>
            <a:spLocks noGrp="1"/>
          </p:cNvSpPr>
          <p:nvPr>
            <p:ph idx="1"/>
          </p:nvPr>
        </p:nvSpPr>
        <p:spPr>
          <a:xfrm>
            <a:off x="300790" y="1147011"/>
            <a:ext cx="8570495" cy="5601452"/>
          </a:xfrm>
        </p:spPr>
        <p:txBody>
          <a:bodyPr/>
          <a:lstStyle/>
          <a:p>
            <a:pPr marL="0" indent="0" eaLnBrk="1" hangingPunct="1">
              <a:buFont typeface="Arial" charset="0"/>
              <a:buNone/>
            </a:pPr>
            <a:r>
              <a:rPr lang="ru-RU" sz="2000" dirty="0" smtClean="0">
                <a:latin typeface="Arial" charset="0"/>
                <a:cs typeface="Arial" charset="0"/>
              </a:rPr>
              <a:t>      По критерию К2 (комментирование обозначенной проблемы исходного текста) </a:t>
            </a:r>
            <a:r>
              <a:rPr lang="ru-RU" sz="2000" b="1" dirty="0" smtClean="0">
                <a:latin typeface="Arial" charset="0"/>
                <a:cs typeface="Arial" charset="0"/>
              </a:rPr>
              <a:t>получили </a:t>
            </a:r>
          </a:p>
          <a:p>
            <a:pPr marL="0" indent="0" eaLnBrk="1" hangingPunct="1">
              <a:buFont typeface="Arial" charset="0"/>
              <a:buNone/>
            </a:pPr>
            <a:r>
              <a:rPr lang="ru-RU" sz="2000" b="1" dirty="0" smtClean="0">
                <a:solidFill>
                  <a:srgbClr val="FF0000"/>
                </a:solidFill>
                <a:latin typeface="Arial" charset="0"/>
                <a:cs typeface="Arial" charset="0"/>
              </a:rPr>
              <a:t>3 балла только 47,5% выпускников; </a:t>
            </a:r>
          </a:p>
          <a:p>
            <a:pPr marL="0" indent="0" eaLnBrk="1" hangingPunct="1">
              <a:buFont typeface="Arial" charset="0"/>
              <a:buNone/>
            </a:pPr>
            <a:r>
              <a:rPr lang="ru-RU" sz="2000" b="1" dirty="0" smtClean="0">
                <a:solidFill>
                  <a:srgbClr val="FF0000"/>
                </a:solidFill>
                <a:latin typeface="Arial" charset="0"/>
                <a:cs typeface="Arial" charset="0"/>
              </a:rPr>
              <a:t>2 балла - 32%; </a:t>
            </a:r>
          </a:p>
          <a:p>
            <a:pPr marL="0" indent="0" eaLnBrk="1" hangingPunct="1">
              <a:buFont typeface="Arial" charset="0"/>
              <a:buNone/>
            </a:pPr>
            <a:r>
              <a:rPr lang="ru-RU" sz="2000" b="1" dirty="0" smtClean="0">
                <a:solidFill>
                  <a:srgbClr val="FF0000"/>
                </a:solidFill>
                <a:latin typeface="Arial" charset="0"/>
                <a:cs typeface="Arial" charset="0"/>
              </a:rPr>
              <a:t>1 балл - 13,8%.</a:t>
            </a:r>
            <a:r>
              <a:rPr lang="ru-RU" sz="2000" dirty="0" smtClean="0">
                <a:latin typeface="Arial" charset="0"/>
                <a:cs typeface="Arial" charset="0"/>
              </a:rPr>
              <a:t> </a:t>
            </a:r>
          </a:p>
          <a:p>
            <a:pPr marL="0" indent="0" eaLnBrk="1" hangingPunct="1">
              <a:buFont typeface="Arial" charset="0"/>
              <a:buNone/>
            </a:pPr>
            <a:r>
              <a:rPr lang="ru-RU" sz="2000" dirty="0" smtClean="0">
                <a:latin typeface="Arial" charset="0"/>
                <a:cs typeface="Arial" charset="0"/>
              </a:rPr>
              <a:t>    Уровень </a:t>
            </a:r>
            <a:r>
              <a:rPr lang="ru-RU" sz="2000" dirty="0" err="1" smtClean="0">
                <a:latin typeface="Arial" charset="0"/>
                <a:cs typeface="Arial" charset="0"/>
              </a:rPr>
              <a:t>сформированности</a:t>
            </a:r>
            <a:r>
              <a:rPr lang="ru-RU" sz="2000" dirty="0" smtClean="0">
                <a:latin typeface="Arial" charset="0"/>
                <a:cs typeface="Arial" charset="0"/>
              </a:rPr>
              <a:t> у выпускников умения проводить текстовый анализ по-прежнему </a:t>
            </a:r>
            <a:r>
              <a:rPr lang="ru-RU" sz="2000" b="1" dirty="0" smtClean="0">
                <a:latin typeface="Arial" charset="0"/>
                <a:cs typeface="Arial" charset="0"/>
              </a:rPr>
              <a:t>недостаточно высокий. </a:t>
            </a:r>
            <a:r>
              <a:rPr lang="ru-RU" sz="2000" b="1" dirty="0" smtClean="0">
                <a:solidFill>
                  <a:srgbClr val="FF0000"/>
                </a:solidFill>
                <a:latin typeface="Arial" charset="0"/>
                <a:cs typeface="Arial" charset="0"/>
              </a:rPr>
              <a:t>(Комментарий введен с 2013 года!)</a:t>
            </a:r>
          </a:p>
          <a:p>
            <a:pPr marL="0" indent="0" eaLnBrk="1" hangingPunct="1">
              <a:buFont typeface="Arial" charset="0"/>
              <a:buNone/>
            </a:pPr>
            <a:r>
              <a:rPr lang="ru-RU" sz="2000" dirty="0" smtClean="0">
                <a:latin typeface="Arial" charset="0"/>
                <a:cs typeface="Arial" charset="0"/>
              </a:rPr>
              <a:t>Экзаменуемые </a:t>
            </a:r>
          </a:p>
          <a:p>
            <a:pPr eaLnBrk="1" hangingPunct="1">
              <a:buFont typeface="Wingdings" panose="05000000000000000000" pitchFamily="2" charset="2"/>
              <a:buChar char="ü"/>
            </a:pPr>
            <a:r>
              <a:rPr lang="ru-RU" sz="2000" b="1" dirty="0" smtClean="0">
                <a:latin typeface="Arial" charset="0"/>
                <a:cs typeface="Arial" charset="0"/>
              </a:rPr>
              <a:t>часто углубляются в собственные размышления без опоры на исходный текст,</a:t>
            </a:r>
          </a:p>
          <a:p>
            <a:pPr eaLnBrk="1" hangingPunct="1">
              <a:buFont typeface="Wingdings" panose="05000000000000000000" pitchFamily="2" charset="2"/>
              <a:buChar char="ü"/>
            </a:pPr>
            <a:r>
              <a:rPr lang="ru-RU" sz="2000" b="1" dirty="0" smtClean="0">
                <a:latin typeface="Arial" charset="0"/>
                <a:cs typeface="Arial" charset="0"/>
              </a:rPr>
              <a:t> используют просто его пересказ;</a:t>
            </a:r>
          </a:p>
          <a:p>
            <a:pPr eaLnBrk="1" hangingPunct="1">
              <a:buFont typeface="Wingdings" panose="05000000000000000000" pitchFamily="2" charset="2"/>
              <a:buChar char="ü"/>
            </a:pPr>
            <a:r>
              <a:rPr lang="ru-RU" sz="2000" b="1" dirty="0" smtClean="0">
                <a:latin typeface="Arial" charset="0"/>
                <a:cs typeface="Arial" charset="0"/>
              </a:rPr>
              <a:t>не считают необходимым включать в сочинения два обязательных примера-иллюстрации, важные для понимания проблемы исходного текста. </a:t>
            </a:r>
          </a:p>
          <a:p>
            <a:pPr marL="0" indent="0" eaLnBrk="1" hangingPunct="1">
              <a:buFont typeface="Arial" charset="0"/>
              <a:buNone/>
            </a:pPr>
            <a:r>
              <a:rPr lang="ru-RU" sz="2000" dirty="0" smtClean="0">
                <a:latin typeface="Arial" charset="0"/>
                <a:cs typeface="Arial"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7" y="4021305"/>
            <a:ext cx="3048000" cy="272715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75682" y="174936"/>
          <a:ext cx="11525856"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9" name="Picture 1" descr="C:\Users\Region\Desktop\шаттерсток\shutterstock_78628831.jpg"/>
          <p:cNvPicPr>
            <a:picLocks noChangeAspect="1" noChangeArrowheads="1"/>
          </p:cNvPicPr>
          <p:nvPr/>
        </p:nvPicPr>
        <p:blipFill>
          <a:blip r:embed="rId7"/>
          <a:srcRect/>
          <a:stretch>
            <a:fillRect/>
          </a:stretch>
        </p:blipFill>
        <p:spPr bwMode="auto">
          <a:xfrm>
            <a:off x="8401050" y="0"/>
            <a:ext cx="3503613" cy="141287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169"/>
                                        </p:tgtEl>
                                        <p:attrNameLst>
                                          <p:attrName>style.visibility</p:attrName>
                                        </p:attrNameLst>
                                      </p:cBhvr>
                                      <p:to>
                                        <p:strVal val="visible"/>
                                      </p:to>
                                    </p:set>
                                    <p:anim calcmode="lin" valueType="num">
                                      <p:cBhvr>
                                        <p:cTn id="19" dur="1000" fill="hold"/>
                                        <p:tgtEl>
                                          <p:spTgt spid="7169"/>
                                        </p:tgtEl>
                                        <p:attrNameLst>
                                          <p:attrName>ppt_w</p:attrName>
                                        </p:attrNameLst>
                                      </p:cBhvr>
                                      <p:tavLst>
                                        <p:tav tm="0">
                                          <p:val>
                                            <p:strVal val="#ppt_w+.3"/>
                                          </p:val>
                                        </p:tav>
                                        <p:tav tm="100000">
                                          <p:val>
                                            <p:strVal val="#ppt_w"/>
                                          </p:val>
                                        </p:tav>
                                      </p:tavLst>
                                    </p:anim>
                                    <p:anim calcmode="lin" valueType="num">
                                      <p:cBhvr>
                                        <p:cTn id="20" dur="1000" fill="hold"/>
                                        <p:tgtEl>
                                          <p:spTgt spid="7169"/>
                                        </p:tgtEl>
                                        <p:attrNameLst>
                                          <p:attrName>ppt_h</p:attrName>
                                        </p:attrNameLst>
                                      </p:cBhvr>
                                      <p:tavLst>
                                        <p:tav tm="0">
                                          <p:val>
                                            <p:strVal val="#ppt_h"/>
                                          </p:val>
                                        </p:tav>
                                        <p:tav tm="100000">
                                          <p:val>
                                            <p:strVal val="#ppt_h"/>
                                          </p:val>
                                        </p:tav>
                                      </p:tavLst>
                                    </p:anim>
                                    <p:animEffect transition="in" filter="fade">
                                      <p:cBhvr>
                                        <p:cTn id="21" dur="1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561975" y="188913"/>
            <a:ext cx="11403013" cy="6408737"/>
          </a:xfrm>
        </p:spPr>
        <p:txBody>
          <a:bodyPr/>
          <a:lstStyle/>
          <a:p>
            <a:pPr eaLnBrk="1" hangingPunct="1">
              <a:buFont typeface="Arial" charset="0"/>
              <a:buNone/>
            </a:pPr>
            <a:r>
              <a:rPr lang="ru-RU" sz="1800" smtClean="0">
                <a:latin typeface="Arial" charset="0"/>
                <a:cs typeface="Arial" charset="0"/>
              </a:rPr>
              <a:t>           </a:t>
            </a:r>
            <a:r>
              <a:rPr lang="ru-RU" sz="2000" smtClean="0">
                <a:latin typeface="Arial" charset="0"/>
                <a:cs typeface="Arial" charset="0"/>
              </a:rPr>
              <a:t>(1)Чаще всего человек ищет свою мечту, но бывает и так, что мечта находит человека. (2)Как болезнь, как вирус гриппа. (3)Вроде бы никогда Колька Велин не смотрел на небо, затаив дыхание, и голоса птиц, реявших в голубой вышине, не заставляли трепетать его сердце. (4)Он был самым обыкновенным учеником, в меру усидчивым и старательным, в школу ходил без особого задора, на уроках был тише воды, любил рыбачить… (5)Все переменилось в один день. (6)Он вдруг решил, что станет летчиком.</a:t>
            </a:r>
          </a:p>
          <a:p>
            <a:pPr eaLnBrk="1" hangingPunct="1">
              <a:buFont typeface="Arial" charset="0"/>
              <a:buNone/>
            </a:pPr>
            <a:r>
              <a:rPr lang="ru-RU" sz="2000" smtClean="0">
                <a:latin typeface="Arial" charset="0"/>
                <a:cs typeface="Arial" charset="0"/>
              </a:rPr>
              <a:t>       (7)В глухой, далекой деревне, где до ближайшей станции больше ста километров, где любая поездка становится целым путешествием, сама эта мысль казалась безумием. (8)Жизненная стезя каждого человека здесь была ровной и прямой: после школы мальчики получали права на управление трактором и становились механизаторами, а самые смелые оканчивали водительские курсы и работали в селе шоферами.</a:t>
            </a:r>
          </a:p>
          <a:p>
            <a:pPr eaLnBrk="1" hangingPunct="1">
              <a:buFont typeface="Arial" charset="0"/>
              <a:buNone/>
            </a:pPr>
            <a:r>
              <a:rPr lang="ru-RU" sz="2000" smtClean="0">
                <a:latin typeface="Arial" charset="0"/>
                <a:cs typeface="Arial" charset="0"/>
              </a:rPr>
              <a:t>       (9)Ездить по земле — вот удел человека. (10)А тут летать на самолете!</a:t>
            </a:r>
          </a:p>
          <a:p>
            <a:pPr eaLnBrk="1" hangingPunct="1">
              <a:buFont typeface="Arial" charset="0"/>
              <a:buNone/>
            </a:pPr>
            <a:r>
              <a:rPr lang="ru-RU" sz="2000" smtClean="0">
                <a:latin typeface="Arial" charset="0"/>
                <a:cs typeface="Arial" charset="0"/>
              </a:rPr>
              <a:t>       (11)На Кольку смотрели как на чудака, и отец надеялся, что вздорная идея как-нибудь сама собой улетучится из головы сына. (12)Мало ли чего мы хотим в молодости! (13)Жизнь — жестокая штука, она все расставит по своим местам и равнодушно, как маляр, закрасит серой краской наши пылкие мечты, нарисованные в юности.</a:t>
            </a:r>
          </a:p>
          <a:p>
            <a:pPr eaLnBrk="1" hangingPunct="1">
              <a:buFont typeface="Arial" charset="0"/>
              <a:buNone/>
            </a:pPr>
            <a:r>
              <a:rPr lang="ru-RU" sz="2000" smtClean="0">
                <a:latin typeface="Arial" charset="0"/>
                <a:cs typeface="Arial" charset="0"/>
              </a:rPr>
              <a:t>       (14)Но Колька не сдавался. (15)Ему грезились серебристые крылья, несущие его над влажным снегом облаков, и густой упругий воздух, чистый и холодный, как родниковая вода, наполнял его легкие.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fade">
                                      <p:cBhvr>
                                        <p:cTn id="7" dur="1000"/>
                                        <p:tgtEl>
                                          <p:spTgt spid="15361">
                                            <p:txEl>
                                              <p:pRg st="0" end="0"/>
                                            </p:txEl>
                                          </p:spTgt>
                                        </p:tgtEl>
                                      </p:cBhvr>
                                    </p:animEffect>
                                    <p:anim calcmode="lin" valueType="num">
                                      <p:cBhvr>
                                        <p:cTn id="8" dur="10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1">
                                            <p:txEl>
                                              <p:pRg st="1" end="1"/>
                                            </p:txEl>
                                          </p:spTgt>
                                        </p:tgtEl>
                                        <p:attrNameLst>
                                          <p:attrName>style.visibility</p:attrName>
                                        </p:attrNameLst>
                                      </p:cBhvr>
                                      <p:to>
                                        <p:strVal val="visible"/>
                                      </p:to>
                                    </p:set>
                                    <p:animEffect transition="in" filter="fade">
                                      <p:cBhvr>
                                        <p:cTn id="14" dur="1000"/>
                                        <p:tgtEl>
                                          <p:spTgt spid="15361">
                                            <p:txEl>
                                              <p:pRg st="1" end="1"/>
                                            </p:txEl>
                                          </p:spTgt>
                                        </p:tgtEl>
                                      </p:cBhvr>
                                    </p:animEffect>
                                    <p:anim calcmode="lin" valueType="num">
                                      <p:cBhvr>
                                        <p:cTn id="15" dur="1000" fill="hold"/>
                                        <p:tgtEl>
                                          <p:spTgt spid="153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1">
                                            <p:txEl>
                                              <p:pRg st="2" end="2"/>
                                            </p:txEl>
                                          </p:spTgt>
                                        </p:tgtEl>
                                        <p:attrNameLst>
                                          <p:attrName>style.visibility</p:attrName>
                                        </p:attrNameLst>
                                      </p:cBhvr>
                                      <p:to>
                                        <p:strVal val="visible"/>
                                      </p:to>
                                    </p:set>
                                    <p:animEffect transition="in" filter="fade">
                                      <p:cBhvr>
                                        <p:cTn id="21" dur="1000"/>
                                        <p:tgtEl>
                                          <p:spTgt spid="15361">
                                            <p:txEl>
                                              <p:pRg st="2" end="2"/>
                                            </p:txEl>
                                          </p:spTgt>
                                        </p:tgtEl>
                                      </p:cBhvr>
                                    </p:animEffect>
                                    <p:anim calcmode="lin" valueType="num">
                                      <p:cBhvr>
                                        <p:cTn id="22" dur="1000" fill="hold"/>
                                        <p:tgtEl>
                                          <p:spTgt spid="153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1">
                                            <p:txEl>
                                              <p:pRg st="3" end="3"/>
                                            </p:txEl>
                                          </p:spTgt>
                                        </p:tgtEl>
                                        <p:attrNameLst>
                                          <p:attrName>style.visibility</p:attrName>
                                        </p:attrNameLst>
                                      </p:cBhvr>
                                      <p:to>
                                        <p:strVal val="visible"/>
                                      </p:to>
                                    </p:set>
                                    <p:animEffect transition="in" filter="fade">
                                      <p:cBhvr>
                                        <p:cTn id="28" dur="1000"/>
                                        <p:tgtEl>
                                          <p:spTgt spid="15361">
                                            <p:txEl>
                                              <p:pRg st="3" end="3"/>
                                            </p:txEl>
                                          </p:spTgt>
                                        </p:tgtEl>
                                      </p:cBhvr>
                                    </p:animEffect>
                                    <p:anim calcmode="lin" valueType="num">
                                      <p:cBhvr>
                                        <p:cTn id="29" dur="1000" fill="hold"/>
                                        <p:tgtEl>
                                          <p:spTgt spid="153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1">
                                            <p:txEl>
                                              <p:pRg st="4" end="4"/>
                                            </p:txEl>
                                          </p:spTgt>
                                        </p:tgtEl>
                                        <p:attrNameLst>
                                          <p:attrName>style.visibility</p:attrName>
                                        </p:attrNameLst>
                                      </p:cBhvr>
                                      <p:to>
                                        <p:strVal val="visible"/>
                                      </p:to>
                                    </p:set>
                                    <p:animEffect transition="in" filter="fade">
                                      <p:cBhvr>
                                        <p:cTn id="35" dur="1000"/>
                                        <p:tgtEl>
                                          <p:spTgt spid="15361">
                                            <p:txEl>
                                              <p:pRg st="4" end="4"/>
                                            </p:txEl>
                                          </p:spTgt>
                                        </p:tgtEl>
                                      </p:cBhvr>
                                    </p:animEffect>
                                    <p:anim calcmode="lin" valueType="num">
                                      <p:cBhvr>
                                        <p:cTn id="36" dur="1000" fill="hold"/>
                                        <p:tgtEl>
                                          <p:spTgt spid="153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273050" y="188913"/>
            <a:ext cx="11715750" cy="6480175"/>
          </a:xfrm>
        </p:spPr>
        <p:txBody>
          <a:bodyPr/>
          <a:lstStyle/>
          <a:p>
            <a:pPr eaLnBrk="1" hangingPunct="1">
              <a:buFont typeface="Arial" charset="0"/>
              <a:buNone/>
            </a:pPr>
            <a:r>
              <a:rPr lang="ru-RU" sz="2000" smtClean="0">
                <a:cs typeface="Arial" charset="0"/>
              </a:rPr>
              <a:t>              </a:t>
            </a:r>
            <a:r>
              <a:rPr lang="ru-RU" sz="2000" smtClean="0">
                <a:latin typeface="Arial" charset="0"/>
                <a:cs typeface="Arial" charset="0"/>
              </a:rPr>
              <a:t>(16)После выпускного вечера он отправился на станцию, купил билет до Оренбурга и ночным поездом поехал поступать в летное училище. (17)Проснулся Колька рано утром от ужаса. (18)Ужас, будто удав, сдавил его окоченевшее тело холодными кольцами и впился своей зубастой пастью в самую грудь. (19)Колька спустился с верхней полки вниз, посмотрел в окно, и ему стало еще страшнее. (20)Деревья, выступавшие из полумглы, тянули к стеклам кривые руки, узкие проселки, словно серые степные гадюки, расползались по кустам, и с неба, заполненного до краев клочьями ободранных туч, фиолетово-черной краской стекал на землю сумрак. (21)Куда я еду? (22)Что я там буду делать один?</a:t>
            </a:r>
            <a:r>
              <a:rPr lang="en-US" sz="2000" smtClean="0">
                <a:latin typeface="Arial" charset="0"/>
                <a:cs typeface="Arial" charset="0"/>
              </a:rPr>
              <a:t> </a:t>
            </a:r>
            <a:r>
              <a:rPr lang="ru-RU" sz="2000" smtClean="0">
                <a:latin typeface="Arial" charset="0"/>
                <a:cs typeface="Arial" charset="0"/>
              </a:rPr>
              <a:t>(23)Кольке представилось, что сейчас его высадят и он окажется в беспредельной пустоте необитаемой планеты… </a:t>
            </a:r>
          </a:p>
          <a:p>
            <a:pPr eaLnBrk="1" hangingPunct="1">
              <a:buFont typeface="Arial" charset="0"/>
              <a:buNone/>
            </a:pPr>
            <a:r>
              <a:rPr lang="ru-RU" sz="2000" smtClean="0">
                <a:latin typeface="Arial" charset="0"/>
                <a:cs typeface="Arial" charset="0"/>
              </a:rPr>
              <a:t>             (24)Приехав на вокзал, он в тот же день купил билет на обратную дорогу и через два дня вернулся домой. (25)К его возвращению все отнеслись спокойно, без издёвки, но и без сочувствия. (26)Денег, потраченных на билеты, немного жаль, зато съездил, посмотрел, проверил себя, успокоился, теперь выбросит из головы всякий вздор и станет нормальным человеком. (27)Таковы законы жизни: всё, что взлетело вверх, рано или поздно возвращается на землю. (28)Камень, птица, мечта — все возвращается назад…</a:t>
            </a:r>
          </a:p>
          <a:p>
            <a:pPr eaLnBrk="1" hangingPunct="1">
              <a:buFont typeface="Arial" charset="0"/>
              <a:buNone/>
            </a:pPr>
            <a:r>
              <a:rPr lang="ru-RU" sz="2000" smtClean="0">
                <a:latin typeface="Arial" charset="0"/>
                <a:cs typeface="Arial" charset="0"/>
              </a:rPr>
              <a:t>          (29)Колька устроился в лесхоз, женился, сейчас растит двух дочек, в выходные ходит на рыбалку. (30)Сидя на берегу мутной речушки, он смотрит на бесшумно летящие в небесной вышине реактивные самолёты, сразу определяет: вот «МиГ», а вон «Су». (31)Сердце его стонет от щемящей боли, ему хочется повыше подпрыгнуть и хотя бы разок глотнуть той свежести, которой небо щедро поит птиц. (32)Но рядом сидят рыбаки, и он пугливо прячет свой взволнованный взгляд, насаживает червячка на крючок, а потом терпеливо ждет, когда начнет клевать…                                                                                    (По С. Мизерову)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fade">
                                      <p:cBhvr>
                                        <p:cTn id="7" dur="1000"/>
                                        <p:tgtEl>
                                          <p:spTgt spid="16385">
                                            <p:txEl>
                                              <p:pRg st="0" end="0"/>
                                            </p:txEl>
                                          </p:spTgt>
                                        </p:tgtEl>
                                      </p:cBhvr>
                                    </p:animEffect>
                                    <p:anim calcmode="lin" valueType="num">
                                      <p:cBhvr>
                                        <p:cTn id="8" dur="10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1" end="1"/>
                                            </p:txEl>
                                          </p:spTgt>
                                        </p:tgtEl>
                                        <p:attrNameLst>
                                          <p:attrName>style.visibility</p:attrName>
                                        </p:attrNameLst>
                                      </p:cBhvr>
                                      <p:to>
                                        <p:strVal val="visible"/>
                                      </p:to>
                                    </p:set>
                                    <p:animEffect transition="in" filter="fade">
                                      <p:cBhvr>
                                        <p:cTn id="14" dur="1000"/>
                                        <p:tgtEl>
                                          <p:spTgt spid="16385">
                                            <p:txEl>
                                              <p:pRg st="1" end="1"/>
                                            </p:txEl>
                                          </p:spTgt>
                                        </p:tgtEl>
                                      </p:cBhvr>
                                    </p:animEffect>
                                    <p:anim calcmode="lin" valueType="num">
                                      <p:cBhvr>
                                        <p:cTn id="15" dur="10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2" end="2"/>
                                            </p:txEl>
                                          </p:spTgt>
                                        </p:tgtEl>
                                        <p:attrNameLst>
                                          <p:attrName>style.visibility</p:attrName>
                                        </p:attrNameLst>
                                      </p:cBhvr>
                                      <p:to>
                                        <p:strVal val="visible"/>
                                      </p:to>
                                    </p:set>
                                    <p:animEffect transition="in" filter="fade">
                                      <p:cBhvr>
                                        <p:cTn id="21" dur="1000"/>
                                        <p:tgtEl>
                                          <p:spTgt spid="16385">
                                            <p:txEl>
                                              <p:pRg st="2" end="2"/>
                                            </p:txEl>
                                          </p:spTgt>
                                        </p:tgtEl>
                                      </p:cBhvr>
                                    </p:animEffect>
                                    <p:anim calcmode="lin" valueType="num">
                                      <p:cBhvr>
                                        <p:cTn id="22"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96913"/>
          </a:xfrm>
        </p:spPr>
        <p:txBody>
          <a:bodyPr/>
          <a:lstStyle/>
          <a:p>
            <a:pPr algn="ctr" eaLnBrk="1" hangingPunct="1"/>
            <a:r>
              <a:rPr lang="ru-RU" dirty="0" smtClean="0">
                <a:latin typeface="Arial" charset="0"/>
                <a:cs typeface="Arial" charset="0"/>
              </a:rPr>
              <a:t>Алгоритм выполнения задания</a:t>
            </a:r>
          </a:p>
        </p:txBody>
      </p:sp>
      <p:sp>
        <p:nvSpPr>
          <p:cNvPr id="5" name="Прямоугольник 4"/>
          <p:cNvSpPr/>
          <p:nvPr/>
        </p:nvSpPr>
        <p:spPr>
          <a:xfrm>
            <a:off x="838199" y="1694359"/>
            <a:ext cx="11172825" cy="1027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Прокомментировать сформулированную проблему </a:t>
            </a:r>
            <a:r>
              <a:rPr lang="ru-RU" sz="2000" b="1" dirty="0">
                <a:solidFill>
                  <a:schemeClr val="tx1"/>
                </a:solidFill>
                <a:latin typeface="Arial" panose="020B0604020202020204" pitchFamily="34" charset="0"/>
                <a:cs typeface="Arial" panose="020B0604020202020204" pitchFamily="34" charset="0"/>
              </a:rPr>
              <a:t>с опорой на исходный текст</a:t>
            </a:r>
            <a:r>
              <a:rPr lang="ru-RU" sz="2000" dirty="0">
                <a:solidFill>
                  <a:schemeClr val="tx1"/>
                </a:solidFill>
                <a:latin typeface="Arial" panose="020B0604020202020204" pitchFamily="34" charset="0"/>
                <a:cs typeface="Arial" panose="020B0604020202020204" pitchFamily="34" charset="0"/>
              </a:rPr>
              <a:t>,  </a:t>
            </a:r>
            <a:r>
              <a:rPr lang="ru-RU" sz="2000" b="1" dirty="0">
                <a:solidFill>
                  <a:schemeClr val="tx1"/>
                </a:solidFill>
                <a:latin typeface="Arial" panose="020B0604020202020204" pitchFamily="34" charset="0"/>
                <a:cs typeface="Arial" panose="020B0604020202020204" pitchFamily="34" charset="0"/>
              </a:rPr>
              <a:t>привести </a:t>
            </a:r>
            <a:r>
              <a:rPr lang="ru-RU" sz="2000" b="1" dirty="0">
                <a:solidFill>
                  <a:srgbClr val="FF0000"/>
                </a:solidFill>
                <a:latin typeface="Arial" panose="020B0604020202020204" pitchFamily="34" charset="0"/>
                <a:cs typeface="Arial" panose="020B0604020202020204" pitchFamily="34" charset="0"/>
              </a:rPr>
              <a:t>не менее 2 примеров-иллюстраций из прочитанного текста</a:t>
            </a:r>
            <a:r>
              <a:rPr lang="ru-RU" sz="2000" b="1" dirty="0">
                <a:solidFill>
                  <a:schemeClr val="tx1"/>
                </a:solidFill>
                <a:latin typeface="Arial" panose="020B0604020202020204" pitchFamily="34" charset="0"/>
                <a:cs typeface="Arial" panose="020B0604020202020204" pitchFamily="34" charset="0"/>
              </a:rPr>
              <a:t>, важных для понимания проблемы </a:t>
            </a:r>
            <a:endParaRPr lang="ru-RU" sz="2000"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838199" y="2830776"/>
            <a:ext cx="11172825" cy="70632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Дать </a:t>
            </a:r>
            <a:r>
              <a:rPr lang="ru-RU" sz="2000" b="1" dirty="0">
                <a:solidFill>
                  <a:srgbClr val="FF0000"/>
                </a:solidFill>
                <a:latin typeface="Arial" panose="020B0604020202020204" pitchFamily="34" charset="0"/>
                <a:cs typeface="Arial" panose="020B0604020202020204" pitchFamily="34" charset="0"/>
              </a:rPr>
              <a:t>пояснение к двум приведённым примерам</a:t>
            </a:r>
            <a:r>
              <a:rPr lang="ru-RU" sz="2000" dirty="0">
                <a:solidFill>
                  <a:schemeClr val="tx1"/>
                </a:solidFill>
                <a:latin typeface="Arial" panose="020B0604020202020204" pitchFamily="34" charset="0"/>
                <a:cs typeface="Arial" panose="020B0604020202020204" pitchFamily="34" charset="0"/>
              </a:rPr>
              <a:t>, указав, </a:t>
            </a:r>
            <a:r>
              <a:rPr lang="ru-RU" sz="2000" b="1" dirty="0">
                <a:solidFill>
                  <a:srgbClr val="FF0000"/>
                </a:solidFill>
                <a:latin typeface="Arial" panose="020B0604020202020204" pitchFamily="34" charset="0"/>
                <a:cs typeface="Arial" panose="020B0604020202020204" pitchFamily="34" charset="0"/>
              </a:rPr>
              <a:t>как </a:t>
            </a:r>
            <a:r>
              <a:rPr lang="ru-RU" sz="2000" b="1" dirty="0">
                <a:solidFill>
                  <a:schemeClr val="tx1"/>
                </a:solidFill>
                <a:latin typeface="Arial" panose="020B0604020202020204" pitchFamily="34" charset="0"/>
                <a:cs typeface="Arial" panose="020B0604020202020204" pitchFamily="34" charset="0"/>
              </a:rPr>
              <a:t>они помогают понять аспекты сформулированной проблемы</a:t>
            </a:r>
          </a:p>
        </p:txBody>
      </p:sp>
      <p:sp>
        <p:nvSpPr>
          <p:cNvPr id="7" name="Прямоугольник 6"/>
          <p:cNvSpPr/>
          <p:nvPr/>
        </p:nvSpPr>
        <p:spPr>
          <a:xfrm>
            <a:off x="3336005" y="3646407"/>
            <a:ext cx="8675020" cy="152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Arial" panose="020B0604020202020204" pitchFamily="34" charset="0"/>
                <a:cs typeface="Arial" panose="020B0604020202020204" pitchFamily="34" charset="0"/>
              </a:rPr>
              <a:t>Определить, </a:t>
            </a:r>
            <a:r>
              <a:rPr lang="ru-RU" sz="2800" b="1" dirty="0" smtClean="0">
                <a:solidFill>
                  <a:srgbClr val="FF0000"/>
                </a:solidFill>
                <a:latin typeface="Arial" panose="020B0604020202020204" pitchFamily="34" charset="0"/>
                <a:cs typeface="Arial" panose="020B0604020202020204" pitchFamily="34" charset="0"/>
              </a:rPr>
              <a:t>КАК </a:t>
            </a:r>
            <a:r>
              <a:rPr lang="ru-RU" sz="2800" dirty="0">
                <a:solidFill>
                  <a:schemeClr val="tx1"/>
                </a:solidFill>
                <a:latin typeface="Arial" panose="020B0604020202020204" pitchFamily="34" charset="0"/>
                <a:cs typeface="Arial" panose="020B0604020202020204" pitchFamily="34" charset="0"/>
              </a:rPr>
              <a:t>связаны по смыслу приведённые Вами примеры-иллюстрации, выяснить </a:t>
            </a:r>
            <a:r>
              <a:rPr lang="ru-RU" sz="2800" b="1" dirty="0" smtClean="0">
                <a:solidFill>
                  <a:srgbClr val="FF0000"/>
                </a:solidFill>
                <a:latin typeface="Arial" panose="020B0604020202020204" pitchFamily="34" charset="0"/>
                <a:cs typeface="Arial" panose="020B0604020202020204" pitchFamily="34" charset="0"/>
              </a:rPr>
              <a:t>ЗНАЧЕНИЕ </a:t>
            </a:r>
            <a:r>
              <a:rPr lang="ru-RU" sz="2800" dirty="0" smtClean="0">
                <a:solidFill>
                  <a:schemeClr val="tx1"/>
                </a:solidFill>
                <a:latin typeface="Arial" panose="020B0604020202020204" pitchFamily="34" charset="0"/>
                <a:cs typeface="Arial" panose="020B0604020202020204" pitchFamily="34" charset="0"/>
              </a:rPr>
              <a:t>этой </a:t>
            </a:r>
            <a:r>
              <a:rPr lang="ru-RU" sz="2800" dirty="0">
                <a:solidFill>
                  <a:schemeClr val="tx1"/>
                </a:solidFill>
                <a:latin typeface="Arial" panose="020B0604020202020204" pitchFamily="34" charset="0"/>
                <a:cs typeface="Arial" panose="020B0604020202020204" pitchFamily="34" charset="0"/>
              </a:rPr>
              <a:t>связи</a:t>
            </a:r>
          </a:p>
        </p:txBody>
      </p:sp>
      <p:sp>
        <p:nvSpPr>
          <p:cNvPr id="8" name="Прямоугольник 7"/>
          <p:cNvSpPr/>
          <p:nvPr/>
        </p:nvSpPr>
        <p:spPr>
          <a:xfrm>
            <a:off x="838200" y="5294022"/>
            <a:ext cx="11172825" cy="68626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Используя синтаксические маркеры </a:t>
            </a:r>
            <a:r>
              <a:rPr lang="ru-RU" sz="2000" dirty="0">
                <a:solidFill>
                  <a:schemeClr val="tx1"/>
                </a:solidFill>
                <a:latin typeface="Arial" panose="020B0604020202020204" pitchFamily="34" charset="0"/>
                <a:cs typeface="Arial" panose="020B0604020202020204" pitchFamily="34" charset="0"/>
              </a:rPr>
              <a:t>(</a:t>
            </a:r>
            <a:r>
              <a:rPr lang="ru-RU" sz="2000" i="1" dirty="0">
                <a:solidFill>
                  <a:schemeClr val="tx1"/>
                </a:solidFill>
                <a:latin typeface="Arial" panose="020B0604020202020204" pitchFamily="34" charset="0"/>
                <a:cs typeface="Arial" panose="020B0604020202020204" pitchFamily="34" charset="0"/>
              </a:rPr>
              <a:t>конструкции, вводные слова, наречия, глаголы, союзы, частицы</a:t>
            </a:r>
            <a:r>
              <a:rPr lang="ru-RU" sz="2000" dirty="0">
                <a:solidFill>
                  <a:schemeClr val="tx1"/>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обозначить вид смысловой связи.</a:t>
            </a:r>
          </a:p>
        </p:txBody>
      </p:sp>
      <p:sp>
        <p:nvSpPr>
          <p:cNvPr id="9" name="Прямоугольник 8"/>
          <p:cNvSpPr/>
          <p:nvPr/>
        </p:nvSpPr>
        <p:spPr>
          <a:xfrm>
            <a:off x="838199" y="6103938"/>
            <a:ext cx="11172825" cy="619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Проверить, </a:t>
            </a:r>
            <a:r>
              <a:rPr lang="ru-RU" sz="2000" b="1" dirty="0">
                <a:solidFill>
                  <a:srgbClr val="FF0000"/>
                </a:solidFill>
                <a:latin typeface="Arial" panose="020B0604020202020204" pitchFamily="34" charset="0"/>
                <a:cs typeface="Arial" panose="020B0604020202020204" pitchFamily="34" charset="0"/>
              </a:rPr>
              <a:t>нет ли в Вашем комментарии фактических ошибок</a:t>
            </a:r>
            <a:r>
              <a:rPr lang="ru-RU" sz="2000" dirty="0">
                <a:solidFill>
                  <a:schemeClr val="tx1"/>
                </a:solidFill>
                <a:latin typeface="Arial" panose="020B0604020202020204" pitchFamily="34" charset="0"/>
                <a:cs typeface="Arial" panose="020B0604020202020204" pitchFamily="34" charset="0"/>
              </a:rPr>
              <a:t>, связанных с пониманием текста.</a:t>
            </a:r>
          </a:p>
        </p:txBody>
      </p:sp>
      <p:pic>
        <p:nvPicPr>
          <p:cNvPr id="64519" name="Рисунок 12"/>
          <p:cNvPicPr>
            <a:picLocks noChangeAspect="1"/>
          </p:cNvPicPr>
          <p:nvPr/>
        </p:nvPicPr>
        <p:blipFill>
          <a:blip r:embed="rId2"/>
          <a:srcRect/>
          <a:stretch>
            <a:fillRect/>
          </a:stretch>
        </p:blipFill>
        <p:spPr bwMode="auto">
          <a:xfrm>
            <a:off x="10836442" y="156915"/>
            <a:ext cx="1034716" cy="888238"/>
          </a:xfrm>
          <a:prstGeom prst="rect">
            <a:avLst/>
          </a:prstGeom>
          <a:noFill/>
          <a:ln w="9525">
            <a:noFill/>
            <a:miter lim="800000"/>
            <a:headEnd/>
            <a:tailEnd/>
          </a:ln>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22" y="3646407"/>
            <a:ext cx="1455820" cy="1523959"/>
          </a:xfrm>
          <a:prstGeom prst="rect">
            <a:avLst/>
          </a:prstGeom>
        </p:spPr>
      </p:pic>
      <p:sp>
        <p:nvSpPr>
          <p:cNvPr id="4" name="Прямоугольник 3"/>
          <p:cNvSpPr/>
          <p:nvPr/>
        </p:nvSpPr>
        <p:spPr>
          <a:xfrm>
            <a:off x="838200" y="1062039"/>
            <a:ext cx="11172825" cy="494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Arial" panose="020B0604020202020204" pitchFamily="34" charset="0"/>
                <a:cs typeface="Arial" panose="020B0604020202020204" pitchFamily="34" charset="0"/>
              </a:rPr>
              <a:t>Сформулировать </a:t>
            </a:r>
            <a:r>
              <a:rPr lang="ru-RU" sz="2000" b="1" dirty="0" smtClean="0">
                <a:solidFill>
                  <a:srgbClr val="FF0000"/>
                </a:solidFill>
                <a:latin typeface="Arial" panose="020B0604020202020204" pitchFamily="34" charset="0"/>
                <a:cs typeface="Arial" panose="020B0604020202020204" pitchFamily="34" charset="0"/>
              </a:rPr>
              <a:t>ПОСТАВЛЕННУЮ</a:t>
            </a:r>
            <a:r>
              <a:rPr lang="ru-RU" sz="2000" dirty="0" smtClean="0">
                <a:solidFill>
                  <a:schemeClr val="tx1"/>
                </a:solidFill>
                <a:latin typeface="Arial" panose="020B0604020202020204" pitchFamily="34" charset="0"/>
                <a:cs typeface="Arial" panose="020B0604020202020204" pitchFamily="34" charset="0"/>
              </a:rPr>
              <a:t> проблему текста</a:t>
            </a:r>
            <a:endParaRPr lang="ru-RU" sz="20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3"/>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3"/>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0713"/>
          </a:xfrm>
        </p:spPr>
        <p:txBody>
          <a:bodyPr/>
          <a:lstStyle/>
          <a:p>
            <a:pPr algn="ctr" eaLnBrk="1" hangingPunct="1"/>
            <a:r>
              <a:rPr lang="ru-RU" smtClean="0">
                <a:latin typeface="Arial" charset="0"/>
                <a:cs typeface="Arial" charset="0"/>
              </a:rPr>
              <a:t>Формулируем проблему</a:t>
            </a:r>
          </a:p>
        </p:txBody>
      </p:sp>
      <p:sp>
        <p:nvSpPr>
          <p:cNvPr id="3" name="Объект 2"/>
          <p:cNvSpPr>
            <a:spLocks noGrp="1"/>
          </p:cNvSpPr>
          <p:nvPr>
            <p:ph idx="1"/>
          </p:nvPr>
        </p:nvSpPr>
        <p:spPr>
          <a:xfrm>
            <a:off x="838200" y="1147763"/>
            <a:ext cx="7246938" cy="5510212"/>
          </a:xfrm>
        </p:spPr>
        <p:txBody>
          <a:bodyPr/>
          <a:lstStyle/>
          <a:p>
            <a:pPr marL="0" indent="0" eaLnBrk="1" hangingPunct="1">
              <a:buFont typeface="Arial" charset="0"/>
              <a:buNone/>
            </a:pPr>
            <a:r>
              <a:rPr lang="ru-RU" sz="2400" b="1" smtClean="0">
                <a:solidFill>
                  <a:srgbClr val="FF0000"/>
                </a:solidFill>
                <a:latin typeface="Arial" charset="0"/>
                <a:cs typeface="Arial" charset="0"/>
              </a:rPr>
              <a:t>Почему</a:t>
            </a:r>
            <a:r>
              <a:rPr lang="ru-RU" sz="2400" smtClean="0">
                <a:latin typeface="Arial" charset="0"/>
                <a:cs typeface="Arial" charset="0"/>
              </a:rPr>
              <a:t> мечты не всегда становятся реальностью?</a:t>
            </a:r>
          </a:p>
          <a:p>
            <a:pPr marL="0" indent="0" eaLnBrk="1" hangingPunct="1">
              <a:buFont typeface="Arial" charset="0"/>
              <a:buNone/>
            </a:pPr>
            <a:r>
              <a:rPr lang="ru-RU" sz="2400" b="1" smtClean="0">
                <a:solidFill>
                  <a:srgbClr val="FF0000"/>
                </a:solidFill>
                <a:latin typeface="Arial" charset="0"/>
                <a:cs typeface="Arial" charset="0"/>
              </a:rPr>
              <a:t>Почему </a:t>
            </a:r>
            <a:r>
              <a:rPr lang="ru-RU" sz="2400" smtClean="0">
                <a:latin typeface="Arial" charset="0"/>
                <a:cs typeface="Arial" charset="0"/>
              </a:rPr>
              <a:t>разрушается мечта?</a:t>
            </a:r>
          </a:p>
          <a:p>
            <a:pPr marL="0" indent="0" eaLnBrk="1" hangingPunct="1">
              <a:buFont typeface="Arial" charset="0"/>
              <a:buNone/>
            </a:pPr>
            <a:r>
              <a:rPr lang="ru-RU" sz="2400" smtClean="0">
                <a:latin typeface="Arial" charset="0"/>
                <a:cs typeface="Arial" charset="0"/>
              </a:rPr>
              <a:t>В чём </a:t>
            </a:r>
            <a:r>
              <a:rPr lang="ru-RU" sz="2400" b="1" smtClean="0">
                <a:solidFill>
                  <a:srgbClr val="FF0000"/>
                </a:solidFill>
                <a:latin typeface="Arial" charset="0"/>
                <a:cs typeface="Arial" charset="0"/>
              </a:rPr>
              <a:t>причины</a:t>
            </a:r>
            <a:r>
              <a:rPr lang="ru-RU" sz="2400" smtClean="0">
                <a:latin typeface="Arial" charset="0"/>
                <a:cs typeface="Arial" charset="0"/>
              </a:rPr>
              <a:t> конфликта между мечтой и действительностью?</a:t>
            </a:r>
          </a:p>
          <a:p>
            <a:pPr marL="0" indent="0" eaLnBrk="1" hangingPunct="1">
              <a:buFont typeface="Arial" charset="0"/>
              <a:buNone/>
            </a:pPr>
            <a:r>
              <a:rPr lang="ru-RU" sz="2400" b="1" smtClean="0">
                <a:solidFill>
                  <a:srgbClr val="FF0000"/>
                </a:solidFill>
                <a:latin typeface="Arial" charset="0"/>
                <a:cs typeface="Arial" charset="0"/>
              </a:rPr>
              <a:t>Что </a:t>
            </a:r>
            <a:r>
              <a:rPr lang="ru-RU" sz="2400" smtClean="0">
                <a:latin typeface="Arial" charset="0"/>
                <a:cs typeface="Arial" charset="0"/>
              </a:rPr>
              <a:t>может стать препятствием к осуществлению мечты?</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может повлиять на реализацию мечты?</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может разрушить мечту?</a:t>
            </a:r>
          </a:p>
          <a:p>
            <a:pPr marL="0" indent="0" eaLnBrk="1" hangingPunct="1">
              <a:buFont typeface="Arial" charset="0"/>
              <a:buNone/>
            </a:pPr>
            <a:r>
              <a:rPr lang="ru-RU" sz="2400" b="1" smtClean="0">
                <a:solidFill>
                  <a:srgbClr val="FF0000"/>
                </a:solidFill>
                <a:latin typeface="Arial" charset="0"/>
                <a:cs typeface="Arial" charset="0"/>
              </a:rPr>
              <a:t>Что </a:t>
            </a:r>
            <a:r>
              <a:rPr lang="ru-RU" sz="2400" smtClean="0">
                <a:latin typeface="Arial" charset="0"/>
                <a:cs typeface="Arial" charset="0"/>
              </a:rPr>
              <a:t>заставляет человека изменять своей мечте?</a:t>
            </a:r>
          </a:p>
          <a:p>
            <a:pPr marL="0" indent="0" eaLnBrk="1" hangingPunct="1">
              <a:buFont typeface="Arial" charset="0"/>
              <a:buNone/>
            </a:pPr>
            <a:r>
              <a:rPr lang="ru-RU" sz="2400" b="1" smtClean="0">
                <a:solidFill>
                  <a:srgbClr val="FF0000"/>
                </a:solidFill>
                <a:latin typeface="Arial" charset="0"/>
                <a:cs typeface="Arial" charset="0"/>
              </a:rPr>
              <a:t>Что</a:t>
            </a:r>
            <a:r>
              <a:rPr lang="ru-RU" sz="2400" smtClean="0">
                <a:latin typeface="Arial" charset="0"/>
                <a:cs typeface="Arial" charset="0"/>
              </a:rPr>
              <a:t> не позволяет мечте воплотиться в жизнь?</a:t>
            </a:r>
          </a:p>
          <a:p>
            <a:pPr marL="0" indent="0" eaLnBrk="1" hangingPunct="1">
              <a:buFont typeface="Arial" charset="0"/>
              <a:buNone/>
            </a:pPr>
            <a:endParaRPr lang="ru-RU" smtClean="0">
              <a:latin typeface="Arial" charset="0"/>
              <a:cs typeface="Arial" charset="0"/>
            </a:endParaRPr>
          </a:p>
          <a:p>
            <a:pPr marL="0" indent="0" eaLnBrk="1" hangingPunct="1">
              <a:buFont typeface="Arial" charset="0"/>
              <a:buNone/>
            </a:pPr>
            <a:endParaRPr lang="ru-RU" smtClean="0">
              <a:latin typeface="Arial" charset="0"/>
              <a:cs typeface="Arial" charset="0"/>
            </a:endParaRPr>
          </a:p>
        </p:txBody>
      </p:sp>
      <p:sp>
        <p:nvSpPr>
          <p:cNvPr id="5" name="Правая фигурная скобка 4"/>
          <p:cNvSpPr/>
          <p:nvPr/>
        </p:nvSpPr>
        <p:spPr>
          <a:xfrm>
            <a:off x="7988300" y="1147763"/>
            <a:ext cx="666750" cy="48847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solidFill>
                <a:srgbClr val="FF0000"/>
              </a:solidFill>
            </a:endParaRPr>
          </a:p>
        </p:txBody>
      </p:sp>
      <p:sp>
        <p:nvSpPr>
          <p:cNvPr id="7" name="Прямоугольник 6"/>
          <p:cNvSpPr/>
          <p:nvPr/>
        </p:nvSpPr>
        <p:spPr>
          <a:xfrm>
            <a:off x="8655050" y="2446338"/>
            <a:ext cx="3287713" cy="68262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причинная  связь</a:t>
            </a:r>
          </a:p>
        </p:txBody>
      </p:sp>
      <p:sp>
        <p:nvSpPr>
          <p:cNvPr id="8" name="Прямоугольник 7"/>
          <p:cNvSpPr/>
          <p:nvPr/>
        </p:nvSpPr>
        <p:spPr>
          <a:xfrm>
            <a:off x="8494713" y="3906838"/>
            <a:ext cx="3544887" cy="68103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b="1" dirty="0">
                <a:solidFill>
                  <a:srgbClr val="FF0000"/>
                </a:solidFill>
                <a:latin typeface="Arial" panose="020B0604020202020204" pitchFamily="34" charset="0"/>
                <a:cs typeface="Arial" panose="020B0604020202020204" pitchFamily="34" charset="0"/>
              </a:rPr>
              <a:t>причинно-следственная</a:t>
            </a:r>
          </a:p>
          <a:p>
            <a:pPr>
              <a:defRPr/>
            </a:pPr>
            <a:r>
              <a:rPr lang="ru-RU" sz="2000" b="1" dirty="0">
                <a:solidFill>
                  <a:srgbClr val="FF0000"/>
                </a:solidFill>
                <a:latin typeface="Arial" panose="020B0604020202020204" pitchFamily="34" charset="0"/>
                <a:cs typeface="Arial" panose="020B0604020202020204" pitchFamily="34" charset="0"/>
              </a:rPr>
              <a:t>                связь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heel(1)">
                                      <p:cBhvr>
                                        <p:cTn id="70" dur="2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262063" y="74613"/>
            <a:ext cx="10010775" cy="417512"/>
          </a:xfrm>
        </p:spPr>
        <p:txBody>
          <a:bodyPr/>
          <a:lstStyle/>
          <a:p>
            <a:pPr eaLnBrk="1" hangingPunct="1"/>
            <a:r>
              <a:rPr lang="ru-RU" sz="2800" smtClean="0">
                <a:latin typeface="Arial" charset="0"/>
                <a:cs typeface="Arial" charset="0"/>
              </a:rPr>
              <a:t>Причины, не позволившие осуществиться мечтам Кольки</a:t>
            </a:r>
          </a:p>
        </p:txBody>
      </p:sp>
      <p:graphicFrame>
        <p:nvGraphicFramePr>
          <p:cNvPr id="44056" name="Group 24"/>
          <p:cNvGraphicFramePr>
            <a:graphicFrameLocks noGrp="1"/>
          </p:cNvGraphicFramePr>
          <p:nvPr>
            <p:ph idx="1"/>
          </p:nvPr>
        </p:nvGraphicFramePr>
        <p:xfrm>
          <a:off x="209550" y="500063"/>
          <a:ext cx="11861073" cy="6021252"/>
        </p:xfrm>
        <a:graphic>
          <a:graphicData uri="http://schemas.openxmlformats.org/drawingml/2006/table">
            <a:tbl>
              <a:tblPr/>
              <a:tblGrid>
                <a:gridCol w="2958664">
                  <a:extLst>
                    <a:ext uri="{9D8B030D-6E8A-4147-A177-3AD203B41FA5}">
                      <a16:colId xmlns:a16="http://schemas.microsoft.com/office/drawing/2014/main" xmlns="" val="20000"/>
                    </a:ext>
                  </a:extLst>
                </a:gridCol>
                <a:gridCol w="8902409">
                  <a:extLst>
                    <a:ext uri="{9D8B030D-6E8A-4147-A177-3AD203B41FA5}">
                      <a16:colId xmlns:a16="http://schemas.microsoft.com/office/drawing/2014/main" xmlns="" val="20001"/>
                    </a:ext>
                  </a:extLst>
                </a:gridCol>
              </a:tblGrid>
              <a:tr h="37538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Причины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Примеры-иллюстрации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72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Традиции, деревенский уклад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800" dirty="0" smtClean="0">
                          <a:latin typeface="Arial" panose="020B0604020202020204" pitchFamily="34" charset="0"/>
                          <a:cs typeface="Arial" panose="020B0604020202020204" pitchFamily="34" charset="0"/>
                        </a:rPr>
                        <a:t>. (8)</a:t>
                      </a:r>
                      <a:r>
                        <a:rPr lang="ru-RU" sz="1800" b="1" dirty="0" smtClean="0">
                          <a:latin typeface="Arial" panose="020B0604020202020204" pitchFamily="34" charset="0"/>
                          <a:cs typeface="Arial" panose="020B0604020202020204" pitchFamily="34" charset="0"/>
                        </a:rPr>
                        <a:t>Жизненная стезя каждого человека здесь была ровной и прямой</a:t>
                      </a:r>
                      <a:r>
                        <a:rPr lang="ru-RU" sz="1800" dirty="0" smtClean="0">
                          <a:latin typeface="Arial" panose="020B0604020202020204" pitchFamily="34" charset="0"/>
                          <a:cs typeface="Arial" panose="020B0604020202020204" pitchFamily="34" charset="0"/>
                        </a:rPr>
                        <a:t>: после школы мальчики получали права на управление трактором и становились механизаторами, а </a:t>
                      </a:r>
                      <a:r>
                        <a:rPr lang="ru-RU" sz="1800" b="1" dirty="0" smtClean="0">
                          <a:latin typeface="Arial" panose="020B0604020202020204" pitchFamily="34" charset="0"/>
                          <a:cs typeface="Arial" panose="020B0604020202020204" pitchFamily="34" charset="0"/>
                        </a:rPr>
                        <a:t>самые смелые…</a:t>
                      </a:r>
                      <a:r>
                        <a:rPr lang="ru-RU" sz="1800" dirty="0" smtClean="0">
                          <a:latin typeface="Arial" panose="020B0604020202020204" pitchFamily="34" charset="0"/>
                          <a:cs typeface="Arial" panose="020B0604020202020204" pitchFamily="34" charset="0"/>
                        </a:rPr>
                        <a:t>работали в селе шоферами.</a:t>
                      </a:r>
                    </a:p>
                    <a:p>
                      <a:pPr eaLnBrk="1" hangingPunct="1">
                        <a:buFont typeface="Arial" charset="0"/>
                        <a:buNone/>
                      </a:pPr>
                      <a:r>
                        <a:rPr lang="ru-RU" sz="1800" dirty="0" smtClean="0">
                          <a:latin typeface="Arial" panose="020B0604020202020204" pitchFamily="34" charset="0"/>
                          <a:cs typeface="Arial" panose="020B0604020202020204" pitchFamily="34" charset="0"/>
                        </a:rPr>
                        <a:t>       (9)</a:t>
                      </a:r>
                      <a:r>
                        <a:rPr lang="ru-RU" sz="1800" b="1" dirty="0" smtClean="0">
                          <a:latin typeface="Arial" panose="020B0604020202020204" pitchFamily="34" charset="0"/>
                          <a:cs typeface="Arial" panose="020B0604020202020204" pitchFamily="34" charset="0"/>
                        </a:rPr>
                        <a:t>Ездить по земле — вот удел человека</a:t>
                      </a:r>
                      <a:r>
                        <a:rPr lang="ru-RU" sz="1800" dirty="0" smtClean="0">
                          <a:latin typeface="Arial" panose="020B0604020202020204" pitchFamily="34" charset="0"/>
                          <a:cs typeface="Arial" panose="020B0604020202020204" pitchFamily="34" charset="0"/>
                        </a:rPr>
                        <a:t>.</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845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Отношение окружающих к Колькиной мечте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(11)На Кольку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смотрели как на чудака</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7)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Эта мысль казалась безумием</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 …Теперь выбросит из головы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всякий вздор </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и станет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нормальным человеком.</a:t>
                      </a:r>
                      <a:r>
                        <a:rPr lang="ru-RU" sz="1800" b="1" dirty="0" smtClean="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800" dirty="0" smtClean="0">
                          <a:latin typeface="Arial" panose="020B0604020202020204" pitchFamily="34" charset="0"/>
                          <a:cs typeface="Arial" panose="020B0604020202020204" pitchFamily="34" charset="0"/>
                        </a:rPr>
                        <a:t> (27)</a:t>
                      </a:r>
                      <a:r>
                        <a:rPr lang="ru-RU" sz="1800" b="1" dirty="0" smtClean="0">
                          <a:latin typeface="Arial" panose="020B0604020202020204" pitchFamily="34" charset="0"/>
                          <a:cs typeface="Arial" panose="020B0604020202020204" pitchFamily="34" charset="0"/>
                        </a:rPr>
                        <a:t>Таковы законы жизни</a:t>
                      </a:r>
                      <a:r>
                        <a:rPr lang="ru-RU" sz="1800" dirty="0" smtClean="0">
                          <a:latin typeface="Arial" panose="020B0604020202020204" pitchFamily="34" charset="0"/>
                          <a:cs typeface="Arial" panose="020B0604020202020204" pitchFamily="34" charset="0"/>
                        </a:rPr>
                        <a:t>: всё, что взлетело вверх, рано или поздно возвращается на землю. </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094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Отношение отца к мечте сына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 Отец надеялся, что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вздорная идея </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как-нибудь сама собой улетучится из головы сына. (12)</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Мало ли чего мы хотим в молодости</a:t>
                      </a:r>
                      <a:r>
                        <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94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rPr>
                        <a:t>Собственный страх, нежелание преодолевать трудности на пути к осуществлению цели, отсутствие силы воли, неверие в себя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endParaRPr lang="ru-RU" sz="1800" dirty="0" smtClean="0">
                        <a:latin typeface="Arial" panose="020B0604020202020204" pitchFamily="34" charset="0"/>
                        <a:cs typeface="Arial" panose="020B0604020202020204" pitchFamily="34" charset="0"/>
                      </a:endParaRPr>
                    </a:p>
                    <a:p>
                      <a:pPr eaLnBrk="1" hangingPunct="1">
                        <a:buFont typeface="Arial" charset="0"/>
                        <a:buNone/>
                      </a:pPr>
                      <a:r>
                        <a:rPr lang="ru-RU" sz="1800" dirty="0" smtClean="0">
                          <a:latin typeface="Arial" panose="020B0604020202020204" pitchFamily="34" charset="0"/>
                          <a:cs typeface="Arial" panose="020B0604020202020204" pitchFamily="34" charset="0"/>
                        </a:rPr>
                        <a:t>(17)Проснулся Колька рано утром от ужаса…(21)</a:t>
                      </a:r>
                      <a:r>
                        <a:rPr lang="ru-RU" sz="1800" b="1" dirty="0" smtClean="0">
                          <a:latin typeface="Arial" panose="020B0604020202020204" pitchFamily="34" charset="0"/>
                          <a:cs typeface="Arial" panose="020B0604020202020204" pitchFamily="34" charset="0"/>
                        </a:rPr>
                        <a:t>Куда </a:t>
                      </a:r>
                      <a:r>
                        <a:rPr lang="ru-RU" sz="1800" dirty="0" smtClean="0">
                          <a:latin typeface="Arial" panose="020B0604020202020204" pitchFamily="34" charset="0"/>
                          <a:cs typeface="Arial" panose="020B0604020202020204" pitchFamily="34" charset="0"/>
                        </a:rPr>
                        <a:t>я еду? (22)</a:t>
                      </a:r>
                      <a:r>
                        <a:rPr lang="ru-RU" sz="1800" b="1" dirty="0" smtClean="0">
                          <a:latin typeface="Arial" panose="020B0604020202020204" pitchFamily="34" charset="0"/>
                          <a:cs typeface="Arial" panose="020B0604020202020204" pitchFamily="34" charset="0"/>
                        </a:rPr>
                        <a:t>Что </a:t>
                      </a:r>
                      <a:r>
                        <a:rPr lang="ru-RU" sz="1800" dirty="0" smtClean="0">
                          <a:latin typeface="Arial" panose="020B0604020202020204" pitchFamily="34" charset="0"/>
                          <a:cs typeface="Arial" panose="020B0604020202020204" pitchFamily="34" charset="0"/>
                        </a:rPr>
                        <a:t>я там буду делать </a:t>
                      </a:r>
                      <a:r>
                        <a:rPr lang="ru-RU" sz="1800" b="1" dirty="0" smtClean="0">
                          <a:latin typeface="Arial" panose="020B0604020202020204" pitchFamily="34" charset="0"/>
                          <a:cs typeface="Arial" panose="020B0604020202020204" pitchFamily="34" charset="0"/>
                        </a:rPr>
                        <a:t>один</a:t>
                      </a:r>
                      <a:r>
                        <a:rPr lang="ru-RU"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(24)Приехав на вокзал, он </a:t>
                      </a:r>
                      <a:r>
                        <a:rPr lang="ru-RU" sz="1800" b="1" dirty="0" smtClean="0">
                          <a:latin typeface="Arial" panose="020B0604020202020204" pitchFamily="34" charset="0"/>
                          <a:cs typeface="Arial" panose="020B0604020202020204" pitchFamily="34" charset="0"/>
                        </a:rPr>
                        <a:t>в тот же день купил билет на обратную дорогу </a:t>
                      </a:r>
                      <a:r>
                        <a:rPr lang="ru-RU" sz="1800" dirty="0" smtClean="0">
                          <a:latin typeface="Arial" panose="020B0604020202020204" pitchFamily="34" charset="0"/>
                          <a:cs typeface="Arial" panose="020B0604020202020204" pitchFamily="34" charset="0"/>
                        </a:rPr>
                        <a:t>и через два дня вернулся домой. </a:t>
                      </a: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0" dur="1000" fill="hold"/>
                                        <p:tgtEl>
                                          <p:spTgt spid="44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4056"/>
                                        </p:tgtEl>
                                        <p:attrNameLst>
                                          <p:attrName>style.visibility</p:attrName>
                                        </p:attrNameLst>
                                      </p:cBhvr>
                                      <p:to>
                                        <p:strVal val="visible"/>
                                      </p:to>
                                    </p:set>
                                    <p:anim calcmode="lin" valueType="num">
                                      <p:cBhvr>
                                        <p:cTn id="19" dur="1000" fill="hold"/>
                                        <p:tgtEl>
                                          <p:spTgt spid="44056"/>
                                        </p:tgtEl>
                                        <p:attrNameLst>
                                          <p:attrName>ppt_w</p:attrName>
                                        </p:attrNameLst>
                                      </p:cBhvr>
                                      <p:tavLst>
                                        <p:tav tm="0">
                                          <p:val>
                                            <p:strVal val="#ppt_w+.3"/>
                                          </p:val>
                                        </p:tav>
                                        <p:tav tm="100000">
                                          <p:val>
                                            <p:strVal val="#ppt_w"/>
                                          </p:val>
                                        </p:tav>
                                      </p:tavLst>
                                    </p:anim>
                                    <p:anim calcmode="lin" valueType="num">
                                      <p:cBhvr>
                                        <p:cTn id="20" dur="1000" fill="hold"/>
                                        <p:tgtEl>
                                          <p:spTgt spid="44056"/>
                                        </p:tgtEl>
                                        <p:attrNameLst>
                                          <p:attrName>ppt_h</p:attrName>
                                        </p:attrNameLst>
                                      </p:cBhvr>
                                      <p:tavLst>
                                        <p:tav tm="0">
                                          <p:val>
                                            <p:strVal val="#ppt_h"/>
                                          </p:val>
                                        </p:tav>
                                        <p:tav tm="100000">
                                          <p:val>
                                            <p:strVal val="#ppt_h"/>
                                          </p:val>
                                        </p:tav>
                                      </p:tavLst>
                                    </p:anim>
                                    <p:animEffect transition="in" filter="fade">
                                      <p:cBhvr>
                                        <p:cTn id="21"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6713"/>
            <a:ext cx="10515600" cy="5810250"/>
          </a:xfrm>
        </p:spPr>
        <p:txBody>
          <a:bodyPr/>
          <a:lstStyle/>
          <a:p>
            <a:pPr eaLnBrk="1" hangingPunct="1">
              <a:buFont typeface="Arial" charset="0"/>
              <a:buNone/>
            </a:pPr>
            <a:r>
              <a:rPr lang="ru-RU" b="1" i="1" smtClean="0"/>
              <a:t>       </a:t>
            </a:r>
            <a:r>
              <a:rPr lang="ru-RU" sz="2000" b="1" i="1" u="sng" smtClean="0"/>
              <a:t>Что </a:t>
            </a:r>
            <a:r>
              <a:rPr lang="ru-RU" sz="2000" i="1" smtClean="0"/>
              <a:t>может стать препятствием к реализации мечты? Над этой проблемой размышляет автор предложенного текста. </a:t>
            </a:r>
          </a:p>
          <a:p>
            <a:pPr eaLnBrk="1" hangingPunct="1">
              <a:buFont typeface="Arial" charset="0"/>
              <a:buNone/>
            </a:pPr>
            <a:r>
              <a:rPr lang="ru-RU" sz="2000" i="1" smtClean="0"/>
              <a:t>         Чтобы ответить на данный вопрос, </a:t>
            </a:r>
            <a:r>
              <a:rPr lang="ru-RU" sz="2000" i="1" smtClean="0">
                <a:solidFill>
                  <a:srgbClr val="FF0000"/>
                </a:solidFill>
              </a:rPr>
              <a:t>автор обращается к судьбе</a:t>
            </a:r>
            <a:r>
              <a:rPr lang="ru-RU" sz="2000" i="1" smtClean="0"/>
              <a:t> Кольки Велина, мечтавшего стать лётчиком, но так и не воплотившего свою мечту в жизнь. </a:t>
            </a:r>
            <a:r>
              <a:rPr lang="en-US" sz="2000" i="1" smtClean="0"/>
              <a:t> </a:t>
            </a:r>
            <a:r>
              <a:rPr lang="ru-RU" sz="2000" i="1" smtClean="0">
                <a:solidFill>
                  <a:srgbClr val="FF0000"/>
                </a:solidFill>
              </a:rPr>
              <a:t>Пытаясь понять</a:t>
            </a:r>
            <a:r>
              <a:rPr lang="ru-RU" sz="2000" i="1" smtClean="0"/>
              <a:t>,</a:t>
            </a:r>
            <a:r>
              <a:rPr lang="ru-RU" sz="2400" b="1" i="1" u="sng" smtClean="0">
                <a:solidFill>
                  <a:srgbClr val="FF0000"/>
                </a:solidFill>
              </a:rPr>
              <a:t> почему </a:t>
            </a:r>
            <a:r>
              <a:rPr lang="ru-RU" sz="2000" i="1" smtClean="0"/>
              <a:t>это произошло, </a:t>
            </a:r>
            <a:r>
              <a:rPr lang="ru-RU" sz="2000" i="1" smtClean="0">
                <a:solidFill>
                  <a:srgbClr val="FF0000"/>
                </a:solidFill>
              </a:rPr>
              <a:t>писатель неспроста упоминает </a:t>
            </a:r>
            <a:r>
              <a:rPr lang="ru-RU" sz="2000" b="1" i="1" u="sng" smtClean="0"/>
              <a:t>мнение односельчан  Кольки </a:t>
            </a:r>
            <a:r>
              <a:rPr lang="ru-RU" sz="2000" i="1" smtClean="0"/>
              <a:t>(«</a:t>
            </a:r>
            <a:r>
              <a:rPr lang="ru-RU" sz="2000" i="1" smtClean="0">
                <a:cs typeface="Arial" charset="0"/>
              </a:rPr>
              <a:t>эта мысль казалась безумием», «смотрели как на чудака» </a:t>
            </a:r>
            <a:r>
              <a:rPr lang="ru-RU" sz="2000" i="1" smtClean="0"/>
              <a:t>) и </a:t>
            </a:r>
            <a:r>
              <a:rPr lang="ru-RU" sz="2000" i="1" smtClean="0">
                <a:solidFill>
                  <a:srgbClr val="FF0000"/>
                </a:solidFill>
              </a:rPr>
              <a:t>описывает </a:t>
            </a:r>
            <a:r>
              <a:rPr lang="ru-RU" sz="2000" b="1" i="1" u="sng" smtClean="0"/>
              <a:t>поведение самого героя </a:t>
            </a:r>
            <a:r>
              <a:rPr lang="ru-RU" sz="2000" i="1" smtClean="0"/>
              <a:t>(предложения 17-24).</a:t>
            </a:r>
            <a:endParaRPr lang="ru-RU" sz="2000" smtClean="0"/>
          </a:p>
        </p:txBody>
      </p:sp>
      <p:sp>
        <p:nvSpPr>
          <p:cNvPr id="4" name="Стрелка вниз 3"/>
          <p:cNvSpPr/>
          <p:nvPr/>
        </p:nvSpPr>
        <p:spPr>
          <a:xfrm>
            <a:off x="1027113" y="2292350"/>
            <a:ext cx="219075" cy="5461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трелка вниз 4"/>
          <p:cNvSpPr/>
          <p:nvPr/>
        </p:nvSpPr>
        <p:spPr>
          <a:xfrm>
            <a:off x="9750425" y="2271713"/>
            <a:ext cx="187325" cy="56197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561975" y="2813050"/>
            <a:ext cx="5307013" cy="19335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b="1" i="1" dirty="0">
                <a:solidFill>
                  <a:schemeClr val="tx1"/>
                </a:solidFill>
              </a:rPr>
              <a:t>Так, односельчане </a:t>
            </a:r>
            <a:r>
              <a:rPr lang="ru-RU" b="1" i="1" dirty="0" err="1">
                <a:solidFill>
                  <a:schemeClr val="tx1"/>
                </a:solidFill>
              </a:rPr>
              <a:t>Велина</a:t>
            </a:r>
            <a:r>
              <a:rPr lang="ru-RU" b="1" i="1" dirty="0">
                <a:solidFill>
                  <a:schemeClr val="tx1"/>
                </a:solidFill>
              </a:rPr>
              <a:t>, привыкшие к размеренному укладу жизни, к существованию, свободному от преодоления каких-либо жизненных препятствий,  осуждали «чудака»,  мечту стать лётчиком считали «вздорной идеей», и никто, даже отец, не поддержал подростка.</a:t>
            </a:r>
          </a:p>
        </p:txBody>
      </p:sp>
      <p:sp>
        <p:nvSpPr>
          <p:cNvPr id="7" name="Прямоугольник 6"/>
          <p:cNvSpPr/>
          <p:nvPr/>
        </p:nvSpPr>
        <p:spPr>
          <a:xfrm>
            <a:off x="6145213" y="2813050"/>
            <a:ext cx="5675312" cy="19335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Bef>
                <a:spcPct val="20000"/>
              </a:spcBef>
              <a:defRPr/>
            </a:pPr>
            <a:r>
              <a:rPr lang="ru-RU" sz="1600" b="1" i="1" dirty="0">
                <a:solidFill>
                  <a:schemeClr val="tx1"/>
                </a:solidFill>
                <a:latin typeface="Arial" charset="0"/>
              </a:rPr>
              <a:t>Но и собственный страх, нежелание Кольки бороться с трудностями на пути к осуществлению мечты, отсутствие силы воли помешали ему достичь желанной цели .</a:t>
            </a:r>
          </a:p>
        </p:txBody>
      </p:sp>
      <p:sp>
        <p:nvSpPr>
          <p:cNvPr id="8" name="Правая фигурная скобка 7"/>
          <p:cNvSpPr/>
          <p:nvPr/>
        </p:nvSpPr>
        <p:spPr>
          <a:xfrm rot="5400000">
            <a:off x="6140450" y="971551"/>
            <a:ext cx="390525" cy="787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371475" y="5267325"/>
            <a:ext cx="11626850" cy="143033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r>
              <a:rPr lang="ru-RU" b="1" i="1" dirty="0">
                <a:solidFill>
                  <a:schemeClr val="tx1"/>
                </a:solidFill>
                <a:latin typeface="Arial" panose="020B0604020202020204" pitchFamily="34" charset="0"/>
                <a:cs typeface="Arial" panose="020B0604020202020204" pitchFamily="34" charset="0"/>
              </a:rPr>
              <a:t>Именно эти </a:t>
            </a:r>
            <a:r>
              <a:rPr lang="ru-RU" b="1" i="1" u="sng" dirty="0">
                <a:solidFill>
                  <a:srgbClr val="FF0000"/>
                </a:solidFill>
                <a:latin typeface="Arial" panose="020B0604020202020204" pitchFamily="34" charset="0"/>
                <a:cs typeface="Arial" panose="020B0604020202020204" pitchFamily="34" charset="0"/>
              </a:rPr>
              <a:t>причины </a:t>
            </a:r>
            <a:r>
              <a:rPr lang="ru-RU" b="1" i="1" dirty="0">
                <a:solidFill>
                  <a:schemeClr val="tx1"/>
                </a:solidFill>
                <a:latin typeface="Arial" panose="020B0604020202020204" pitchFamily="34" charset="0"/>
                <a:cs typeface="Arial" panose="020B0604020202020204" pitchFamily="34" charset="0"/>
              </a:rPr>
              <a:t>- влияние общественного мнения, житейские традиции и привычки, неверие в себя  - часто заставляют человека изменять своей мечте, не позволяют ей воплотиться в жизнь.                                                                                 </a:t>
            </a:r>
          </a:p>
          <a:p>
            <a:pPr algn="r" fontAlgn="auto">
              <a:spcBef>
                <a:spcPts val="0"/>
              </a:spcBef>
              <a:spcAft>
                <a:spcPts val="0"/>
              </a:spcAft>
              <a:buFont typeface="Arial" charset="0"/>
              <a:buNone/>
              <a:defRPr/>
            </a:pPr>
            <a:r>
              <a:rPr lang="ru-RU" b="1" i="1" dirty="0">
                <a:solidFill>
                  <a:schemeClr val="tx1"/>
                </a:solidFill>
                <a:latin typeface="Arial" panose="020B0604020202020204" pitchFamily="34" charset="0"/>
                <a:cs typeface="Arial" panose="020B0604020202020204" pitchFamily="34" charset="0"/>
              </a:rPr>
              <a:t>(137 слов </a:t>
            </a:r>
            <a:r>
              <a:rPr lang="ru-RU" b="1" i="1" dirty="0">
                <a:solidFill>
                  <a:srgbClr val="FF0000"/>
                </a:solidFill>
                <a:latin typeface="Arial" panose="020B0604020202020204" pitchFamily="34" charset="0"/>
                <a:cs typeface="Arial" panose="020B0604020202020204" pitchFamily="34" charset="0"/>
              </a:rPr>
              <a:t>без 3 и 4 критериев</a:t>
            </a:r>
            <a:r>
              <a:rPr lang="ru-RU" b="1" i="1" dirty="0">
                <a:solidFill>
                  <a:schemeClr val="tx1"/>
                </a:solidFill>
                <a:latin typeface="Arial" panose="020B0604020202020204" pitchFamily="34" charset="0"/>
                <a:cs typeface="Arial" panose="020B0604020202020204" pitchFamily="34" charset="0"/>
              </a:rPr>
              <a:t>) </a:t>
            </a:r>
          </a:p>
        </p:txBody>
      </p:sp>
      <p:sp>
        <p:nvSpPr>
          <p:cNvPr id="10" name="Прямоугольник 9"/>
          <p:cNvSpPr/>
          <p:nvPr/>
        </p:nvSpPr>
        <p:spPr>
          <a:xfrm>
            <a:off x="3703638" y="4830763"/>
            <a:ext cx="4962525" cy="547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a:solidFill>
                  <a:srgbClr val="7030A0"/>
                </a:solidFill>
                <a:latin typeface="Arial" charset="0"/>
                <a:cs typeface="Arial" charset="0"/>
              </a:rPr>
              <a:t>причинная связь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12195" y="2448449"/>
            <a:ext cx="797950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Работаем с текстом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публицистического стиля</a:t>
            </a:r>
          </a:p>
        </p:txBody>
      </p:sp>
      <p:pic>
        <p:nvPicPr>
          <p:cNvPr id="67586" name="Рисунок 1"/>
          <p:cNvPicPr>
            <a:picLocks noChangeAspect="1"/>
          </p:cNvPicPr>
          <p:nvPr/>
        </p:nvPicPr>
        <p:blipFill>
          <a:blip r:embed="rId2"/>
          <a:srcRect/>
          <a:stretch>
            <a:fillRect/>
          </a:stretch>
        </p:blipFill>
        <p:spPr bwMode="auto">
          <a:xfrm>
            <a:off x="0" y="3810000"/>
            <a:ext cx="3048000"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5588" y="130175"/>
            <a:ext cx="11577637" cy="6727825"/>
          </a:xfrm>
        </p:spPr>
        <p:txBody>
          <a:bodyPr rtlCol="0">
            <a:noAutofit/>
          </a:bodyPr>
          <a:lstStyle/>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b="1" kern="0" dirty="0" smtClean="0">
                <a:solidFill>
                  <a:srgbClr val="000000"/>
                </a:solidFill>
                <a:latin typeface="Arial"/>
                <a:ea typeface="MS Gothic"/>
              </a:rPr>
              <a:t>        (</a:t>
            </a:r>
            <a:r>
              <a:rPr lang="ru-RU" altLang="ru-RU" sz="1800" kern="0" dirty="0" smtClean="0">
                <a:solidFill>
                  <a:srgbClr val="000000"/>
                </a:solidFill>
                <a:latin typeface="Arial"/>
                <a:ea typeface="MS Gothic"/>
              </a:rPr>
              <a:t>1) Ненавижу диктаторов — ничего хорошего человечеству они никогда не приносили. (2) Но как быть с диктатурой гена — этого крохотного властителя нашей жизни?</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(3) Говорят, против судьбы не попрёшь. (4)Люди веками убеждались в могуществе рока, иначе не передавали бы из поколения в поколение грустную пословицу. (5)Современная биология подвела научный фундамент под фольклорный афоризм: ученые утверждают, что наша судьба на три четверти зависит от генов. (6) Проще говоря, что досталось от родителей, то и определит нашу долгую или не очень долгую жизнь.</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(7) Три четверти, что и говорить, очень много. (8) Но это, на наше счастье, вовсе не означает, что все заранее предопределено и нам остается только покорно брести по дороге, проложенной загадочным механизмом наследственности. (9) Да, мы здорово зависим от судьбы. (10) Но не стоит прогибаться под диктатуру гена: двадцать пять процентов свободы, которые оставляет нам наследственность, в нашей судьбе куда важнее, чем неизбежные три четверти.</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(11) Величайший россиянин всех времен был правнуком знаменитого крестника Петра Великого, генерала Ганнибала. (12) От прадеда он унаследовал железное здоровье, немалую физическую силу, могучий характер и редкую работоспособность. (13)Почему он-то не вышел в генералы? (14)Ведь какую карьеру мог бы сделать с его умом и энергией! (15)Видимо, двум ярко одаренным родственникам хватило для поиска жизненного призвания той четверти натуры, которая, в отличие от трёх наследственных четвертей, давала им свободу выбора. (16) Чернокожий воспитанник царя не видел для себя судьбы, кроме престижной военной. (17) А на жизнь Пушкина решающее влияние оказали не гены, а либеральные преподаватели Лицея и вольнолюбивые однокашники, которые азартно состязались в стихотворчестве, поначалу не слишком понимая, чем именно смуглый курчавый мальчишка отличается от </a:t>
            </a:r>
            <a:r>
              <a:rPr lang="ru-RU" altLang="ru-RU" sz="1800" kern="0" dirty="0" err="1" smtClean="0">
                <a:solidFill>
                  <a:srgbClr val="000000"/>
                </a:solidFill>
                <a:latin typeface="Arial"/>
                <a:ea typeface="MS Gothic"/>
              </a:rPr>
              <a:t>Дельвига</a:t>
            </a:r>
            <a:r>
              <a:rPr lang="ru-RU" altLang="ru-RU" sz="1800" kern="0" dirty="0" smtClean="0">
                <a:solidFill>
                  <a:srgbClr val="000000"/>
                </a:solidFill>
                <a:latin typeface="Arial"/>
                <a:ea typeface="MS Gothic"/>
              </a:rPr>
              <a:t>, Кюхельбекера и Соболевского.</a:t>
            </a:r>
          </a:p>
          <a:p>
            <a:pPr marL="311079" indent="-311079" defTabSz="407571">
              <a:lnSpc>
                <a:spcPct val="73000"/>
              </a:lnSpc>
              <a:spcBef>
                <a:spcPct val="0"/>
              </a:spcBef>
              <a:spcAft>
                <a:spcPts val="1293"/>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(18) Куда вела наследственность хилого мальчика Сашеньку? (19) Скромное поместье, безрадостное общение с докторами, карты с соседями, в лучшем случае служение хитроумной государыне по статской части. (20) Но Александр Васильевич сполна использовал возможности четвертой четверти судьбы, став тем самым Суворовым, величайшим полководцем России за всю её историю.                 </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563" y="295275"/>
            <a:ext cx="11631612" cy="6469063"/>
          </a:xfrm>
        </p:spPr>
        <p:txBody>
          <a:bodyPr rtlCol="0">
            <a:normAutofit/>
          </a:bodyPr>
          <a:lstStyle/>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b="1" kern="0" dirty="0" smtClean="0">
                <a:solidFill>
                  <a:srgbClr val="000000"/>
                </a:solidFill>
                <a:latin typeface="Arial"/>
                <a:ea typeface="MS Gothic"/>
              </a:rPr>
              <a:t>           </a:t>
            </a:r>
            <a:r>
              <a:rPr lang="ru-RU" altLang="ru-RU" sz="1800" kern="0" dirty="0" smtClean="0">
                <a:solidFill>
                  <a:srgbClr val="000000"/>
                </a:solidFill>
                <a:latin typeface="Arial"/>
                <a:ea typeface="MS Gothic"/>
              </a:rPr>
              <a:t>(21) Я не ученый, никакой статистики у меня нет, только личные наблюдения. (22) Иногда — любопытные. (23) Например, отчётливо вижу, как с течением времени меняются писательские жёны. (24) Многие из них, живя с талантливыми людьми, сами становятся талантливыми. (25)Вот случай, поразительный по яркости. (26) Девочка познакомилась с известным поэтом, начался роман. (27) Дальше — рядовая советская судьба: поэта сослали, и девочку с ним, поэта посадили, и он безвестно пропал в зоне. А повзрослевшую девочку на долгие годы загнали в лагерный барак. (28)Выжила. (29)Вышла. (30) И написала поразительную книгу воспоминаний, одну из лучших образцов русской прозы ХХ века. (31) Да, Осип </a:t>
            </a:r>
            <a:r>
              <a:rPr lang="ru-RU" altLang="ru-RU" sz="1800" kern="0" dirty="0" err="1" smtClean="0">
                <a:solidFill>
                  <a:srgbClr val="000000"/>
                </a:solidFill>
                <a:latin typeface="Arial"/>
                <a:ea typeface="MS Gothic"/>
              </a:rPr>
              <a:t>Эмильевич</a:t>
            </a:r>
            <a:r>
              <a:rPr lang="ru-RU" altLang="ru-RU" sz="1800" kern="0" dirty="0" smtClean="0">
                <a:solidFill>
                  <a:srgbClr val="000000"/>
                </a:solidFill>
                <a:latin typeface="Arial"/>
                <a:ea typeface="MS Gothic"/>
              </a:rPr>
              <a:t> Мандельштам был великим поэтом. (32) Но как вышло, что и Надежда Яковлевна Мандельштам стала автором великой книги, не только глубокой, честной и точной, но и почти безукоризненной по стилю?</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(33) Когда поэта погубили, а рукописи изъяли, вдова поняла, что, кроме неё, некому сохранить для русской культуры стихи, заменить которые нечем. (34) А как их сберечь, когда за ней наверняка вот-вот придут (вскоре и пришли)? (35) Где хоть относительно безопасное место для рукописей? (36) Надежда Яковлевна такое место нашла — в собственном мозгу. (37) Стихи мужа она выучила наизусть, и все бесконечные лагерные годы, чтобы ничего не забылось, ежедневно повторяла в уме. (38) Без всяких оговорок, это был подвиг. (39)Но ещё и потрясающая школа работы над словом. (40) Думаю, человек, способный прочесть на память «Медного всадника», «Демона» или «Анну </a:t>
            </a:r>
            <a:r>
              <a:rPr lang="ru-RU" altLang="ru-RU" sz="1800" kern="0" dirty="0" err="1" smtClean="0">
                <a:solidFill>
                  <a:srgbClr val="000000"/>
                </a:solidFill>
                <a:latin typeface="Arial"/>
                <a:ea typeface="MS Gothic"/>
              </a:rPr>
              <a:t>Снегину</a:t>
            </a:r>
            <a:r>
              <a:rPr lang="ru-RU" altLang="ru-RU" sz="1800" kern="0" dirty="0" smtClean="0">
                <a:solidFill>
                  <a:srgbClr val="000000"/>
                </a:solidFill>
                <a:latin typeface="Arial"/>
                <a:ea typeface="MS Gothic"/>
              </a:rPr>
              <a:t>», просто не сможет писать плохо. (41) А ведь Надежда Яковлевна удерживала в памяти не десять, не двадцать — сотни стихотворений мастера.</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(42) С наукой не спорят — раз умные люди говорят, что наша участь на три четверти предопределена генами, значит, так оно и есть. (43)Но главное в нашей судьбе заключено в четвертой четверти: призвание, радость освоения мира, азарт познания, дружба, любовь, роскошь человеческого общения, столь ценимая Антуаном де Сент-Экзюпери. (44) Если суммировать, получится примерно вот что: биологическим в нас командуют гены — а человеческое? (45) А человеческое в себе создаем мы сами. (46)На все четыре четверти. (47) На все сто процентов. </a:t>
            </a:r>
          </a:p>
          <a:p>
            <a:pPr marL="342900" indent="-342900" defTabSz="449263">
              <a:lnSpc>
                <a:spcPct val="73000"/>
              </a:lnSpc>
              <a:spcBef>
                <a:spcPct val="0"/>
              </a:spcBef>
              <a:spcAft>
                <a:spcPts val="1425"/>
              </a:spcAft>
              <a:buClr>
                <a:srgbClr val="000000"/>
              </a:buClr>
              <a:buSzPct val="100000"/>
              <a:buFont typeface="Arial" panose="020B0604020202020204" pitchFamily="34" charset="0"/>
              <a:buNone/>
              <a:defRPr/>
            </a:pPr>
            <a:r>
              <a:rPr lang="ru-RU" altLang="ru-RU" sz="1800" kern="0" dirty="0" smtClean="0">
                <a:solidFill>
                  <a:srgbClr val="000000"/>
                </a:solidFill>
                <a:latin typeface="Arial"/>
                <a:ea typeface="MS Gothic"/>
              </a:rPr>
              <a:t>                                                                    (</a:t>
            </a:r>
            <a:r>
              <a:rPr lang="ru-RU" altLang="ru-RU" sz="1800" i="1" kern="0" dirty="0" smtClean="0">
                <a:solidFill>
                  <a:srgbClr val="000000"/>
                </a:solidFill>
                <a:latin typeface="Arial"/>
                <a:ea typeface="MS Gothic"/>
              </a:rPr>
              <a:t>По Л. </a:t>
            </a:r>
            <a:r>
              <a:rPr lang="ru-RU" altLang="ru-RU" sz="1800" i="1" kern="0" dirty="0" err="1" smtClean="0">
                <a:solidFill>
                  <a:srgbClr val="000000"/>
                </a:solidFill>
                <a:latin typeface="Arial"/>
                <a:ea typeface="MS Gothic"/>
              </a:rPr>
              <a:t>Жуховицкому</a:t>
            </a:r>
            <a:r>
              <a:rPr lang="ru-RU" altLang="ru-RU" sz="1800" kern="0" dirty="0" smtClean="0">
                <a:solidFill>
                  <a:srgbClr val="000000"/>
                </a:solidFill>
                <a:latin typeface="Arial"/>
                <a:ea typeface="MS Gothic"/>
              </a:rPr>
              <a:t>)        </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p:cNvPicPr>
            <a:picLocks noChangeAspect="1"/>
          </p:cNvPicPr>
          <p:nvPr/>
        </p:nvPicPr>
        <p:blipFill>
          <a:blip r:embed="rId2"/>
          <a:srcRect/>
          <a:stretch>
            <a:fillRect/>
          </a:stretch>
        </p:blipFill>
        <p:spPr bwMode="auto">
          <a:xfrm>
            <a:off x="587375" y="571500"/>
            <a:ext cx="11123613" cy="3622675"/>
          </a:xfrm>
          <a:prstGeom prst="rect">
            <a:avLst/>
          </a:prstGeom>
          <a:noFill/>
          <a:ln w="9525">
            <a:noFill/>
            <a:miter lim="800000"/>
            <a:headEnd/>
            <a:tailEnd/>
          </a:ln>
        </p:spPr>
      </p:pic>
      <p:pic>
        <p:nvPicPr>
          <p:cNvPr id="33794" name="Рисунок 2"/>
          <p:cNvPicPr>
            <a:picLocks noChangeAspect="1"/>
          </p:cNvPicPr>
          <p:nvPr/>
        </p:nvPicPr>
        <p:blipFill>
          <a:blip r:embed="rId3"/>
          <a:srcRect/>
          <a:stretch>
            <a:fillRect/>
          </a:stretch>
        </p:blipFill>
        <p:spPr bwMode="auto">
          <a:xfrm>
            <a:off x="8786813" y="4476750"/>
            <a:ext cx="3048000" cy="2032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44525"/>
            <a:ext cx="10515600" cy="227013"/>
          </a:xfrm>
        </p:spPr>
        <p:txBody>
          <a:bodyPr rtlCol="0">
            <a:normAutofit fontScale="90000"/>
          </a:bodyPr>
          <a:lstStyle/>
          <a:p>
            <a:pPr algn="ctr" eaLnBrk="1" fontAlgn="auto" hangingPunct="1">
              <a:spcAft>
                <a:spcPts val="0"/>
              </a:spcAft>
              <a:defRPr/>
            </a:pPr>
            <a:r>
              <a:rPr lang="ru-RU" dirty="0" smtClean="0"/>
              <a:t> </a:t>
            </a:r>
            <a:endParaRPr lang="ru-RU" sz="3600" b="1" dirty="0">
              <a:latin typeface="+mn-lt"/>
            </a:endParaRPr>
          </a:p>
        </p:txBody>
      </p:sp>
      <p:graphicFrame>
        <p:nvGraphicFramePr>
          <p:cNvPr id="9" name="Объект 8"/>
          <p:cNvGraphicFramePr>
            <a:graphicFrameLocks noGrp="1"/>
          </p:cNvGraphicFramePr>
          <p:nvPr>
            <p:ph idx="1"/>
          </p:nvPr>
        </p:nvGraphicFramePr>
        <p:xfrm>
          <a:off x="112713" y="1341438"/>
          <a:ext cx="11765280" cy="5399314"/>
        </p:xfrm>
        <a:graphic>
          <a:graphicData uri="http://schemas.openxmlformats.org/drawingml/2006/table">
            <a:tbl>
              <a:tblPr/>
              <a:tblGrid>
                <a:gridCol w="11765280">
                  <a:extLst>
                    <a:ext uri="{9D8B030D-6E8A-4147-A177-3AD203B41FA5}">
                      <a16:colId xmlns:a16="http://schemas.microsoft.com/office/drawing/2014/main" xmlns="" val="20000"/>
                    </a:ext>
                  </a:extLst>
                </a:gridCol>
              </a:tblGrid>
              <a:tr h="5399314">
                <a:tc>
                  <a:txBody>
                    <a:bodyPr/>
                    <a:lstStyle/>
                    <a:p>
                      <a:endParaRPr lang="ru-RU"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0680" name="Group 24"/>
          <p:cNvGraphicFramePr>
            <a:graphicFrameLocks noGrp="1"/>
          </p:cNvGraphicFramePr>
          <p:nvPr/>
        </p:nvGraphicFramePr>
        <p:xfrm>
          <a:off x="112713" y="400050"/>
          <a:ext cx="11861800" cy="6648133"/>
        </p:xfrm>
        <a:graphic>
          <a:graphicData uri="http://schemas.openxmlformats.org/drawingml/2006/table">
            <a:tbl>
              <a:tblPr/>
              <a:tblGrid>
                <a:gridCol w="2293937">
                  <a:extLst>
                    <a:ext uri="{9D8B030D-6E8A-4147-A177-3AD203B41FA5}">
                      <a16:colId xmlns:a16="http://schemas.microsoft.com/office/drawing/2014/main" xmlns="" val="20000"/>
                    </a:ext>
                  </a:extLst>
                </a:gridCol>
                <a:gridCol w="9567863">
                  <a:extLst>
                    <a:ext uri="{9D8B030D-6E8A-4147-A177-3AD203B41FA5}">
                      <a16:colId xmlns:a16="http://schemas.microsoft.com/office/drawing/2014/main" xmlns="" val="20001"/>
                    </a:ext>
                  </a:extLst>
                </a:gridCol>
              </a:tblGrid>
              <a:tr h="209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cs typeface="Arial" charset="0"/>
                        </a:rPr>
                        <a:t>Комментарий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Автор </a:t>
                      </a:r>
                      <a:r>
                        <a:rPr kumimoji="0" lang="ru-RU" sz="2000" b="0" i="0" u="none" strike="noStrike" cap="none" normalizeH="0" baseline="0" smtClean="0">
                          <a:ln>
                            <a:noFill/>
                          </a:ln>
                          <a:solidFill>
                            <a:srgbClr val="FF0000"/>
                          </a:solidFill>
                          <a:effectLst/>
                          <a:latin typeface="Arial" charset="0"/>
                          <a:cs typeface="Arial" charset="0"/>
                        </a:rPr>
                        <a:t>пытается понять</a:t>
                      </a:r>
                      <a:r>
                        <a:rPr kumimoji="0" lang="ru-RU" sz="2000" b="0" i="0" u="none" strike="noStrike" cap="none" normalizeH="0" baseline="0" smtClean="0">
                          <a:ln>
                            <a:noFill/>
                          </a:ln>
                          <a:solidFill>
                            <a:srgbClr val="333333"/>
                          </a:solidFill>
                          <a:effectLst/>
                          <a:latin typeface="Arial" charset="0"/>
                          <a:cs typeface="Arial" charset="0"/>
                        </a:rPr>
                        <a:t>, чем предопределена судьба каждого человека. С одной стороны, </a:t>
                      </a:r>
                      <a:r>
                        <a:rPr kumimoji="0" lang="ru-RU" sz="2000" b="0" i="0" u="none" strike="noStrike" cap="none" normalizeH="0" baseline="0" smtClean="0">
                          <a:ln>
                            <a:noFill/>
                          </a:ln>
                          <a:solidFill>
                            <a:srgbClr val="FF0000"/>
                          </a:solidFill>
                          <a:effectLst/>
                          <a:latin typeface="Arial" charset="0"/>
                          <a:cs typeface="Arial" charset="0"/>
                        </a:rPr>
                        <a:t>ему трудно не согласиться с утверждением</a:t>
                      </a:r>
                      <a:r>
                        <a:rPr kumimoji="0" lang="ru-RU" sz="2000" b="0" i="0" u="none" strike="noStrike" cap="none" normalizeH="0" baseline="0" smtClean="0">
                          <a:ln>
                            <a:noFill/>
                          </a:ln>
                          <a:solidFill>
                            <a:srgbClr val="333333"/>
                          </a:solidFill>
                          <a:effectLst/>
                          <a:latin typeface="Arial" charset="0"/>
                          <a:cs typeface="Arial" charset="0"/>
                        </a:rPr>
                        <a:t>, что «наша судьба на три четверти зависит от генов". С другой стороны, Л</a:t>
                      </a:r>
                      <a:r>
                        <a:rPr kumimoji="0" lang="ru-RU" sz="2000" b="0" i="0" u="none" strike="noStrike" cap="none" normalizeH="0" baseline="0" smtClean="0">
                          <a:ln>
                            <a:noFill/>
                          </a:ln>
                          <a:solidFill>
                            <a:srgbClr val="FF0000"/>
                          </a:solidFill>
                          <a:effectLst/>
                          <a:latin typeface="Arial" charset="0"/>
                          <a:cs typeface="Arial" charset="0"/>
                        </a:rPr>
                        <a:t>. Жуховицкий говорит и о свободе выбора, </a:t>
                      </a:r>
                      <a:r>
                        <a:rPr kumimoji="0" lang="ru-RU" sz="2000" b="0" i="0" u="none" strike="noStrike" cap="none" normalizeH="0" baseline="0" smtClean="0">
                          <a:ln>
                            <a:noFill/>
                          </a:ln>
                          <a:solidFill>
                            <a:srgbClr val="333333"/>
                          </a:solidFill>
                          <a:effectLst/>
                          <a:latin typeface="Arial" charset="0"/>
                          <a:cs typeface="Arial" charset="0"/>
                        </a:rPr>
                        <a:t>которая есть у каждого (предложение10). Эту мысль </a:t>
                      </a:r>
                      <a:r>
                        <a:rPr kumimoji="0" lang="ru-RU" sz="2000" b="0" i="0" u="none" strike="noStrike" cap="none" normalizeH="0" baseline="0" smtClean="0">
                          <a:ln>
                            <a:noFill/>
                          </a:ln>
                          <a:solidFill>
                            <a:srgbClr val="FF0000"/>
                          </a:solidFill>
                          <a:effectLst/>
                          <a:latin typeface="Arial" charset="0"/>
                          <a:cs typeface="Arial" charset="0"/>
                        </a:rPr>
                        <a:t>публицист наглядно </a:t>
                      </a:r>
                      <a:r>
                        <a:rPr kumimoji="0" lang="ru-RU" sz="2000" b="1" i="0" u="sng" strike="noStrike" cap="none" normalizeH="0" baseline="0" smtClean="0">
                          <a:ln>
                            <a:noFill/>
                          </a:ln>
                          <a:solidFill>
                            <a:srgbClr val="FF0000"/>
                          </a:solidFill>
                          <a:effectLst/>
                          <a:latin typeface="Arial" charset="0"/>
                          <a:cs typeface="Arial" charset="0"/>
                        </a:rPr>
                        <a:t>иллюстрирует</a:t>
                      </a:r>
                      <a:r>
                        <a:rPr kumimoji="0" lang="ru-RU" sz="2000" b="0" i="0" u="none" strike="noStrike" cap="none" normalizeH="0" baseline="0" smtClean="0">
                          <a:ln>
                            <a:noFill/>
                          </a:ln>
                          <a:solidFill>
                            <a:srgbClr val="FF0000"/>
                          </a:solidFill>
                          <a:effectLst/>
                          <a:latin typeface="Arial" charset="0"/>
                          <a:cs typeface="Arial" charset="0"/>
                        </a:rPr>
                        <a:t> примерами</a:t>
                      </a:r>
                      <a:r>
                        <a:rPr kumimoji="0" lang="ru-RU" sz="2000" b="0" i="0" u="none" strike="noStrike" cap="none" normalizeH="0" baseline="0" smtClean="0">
                          <a:ln>
                            <a:noFill/>
                          </a:ln>
                          <a:solidFill>
                            <a:schemeClr val="tx1"/>
                          </a:solidFill>
                          <a:effectLst/>
                          <a:latin typeface="Arial" charset="0"/>
                          <a:cs typeface="Arial" charset="0"/>
                        </a:rPr>
                        <a:t> из биографий А. С. Пушкина (предложения 11-17) и А.В. Суворова (предложения 18-20), доказавших, что человек сам создаёт свою судьбу.</a:t>
                      </a:r>
                      <a:r>
                        <a:rPr kumimoji="0" lang="ru-RU" sz="2000" b="0" i="0" u="none" strike="noStrike" cap="none" normalizeH="0" baseline="0" smtClean="0">
                          <a:ln>
                            <a:noFill/>
                          </a:ln>
                          <a:solidFill>
                            <a:srgbClr val="333333"/>
                          </a:solidFill>
                          <a:effectLst/>
                          <a:latin typeface="Arial" charset="0"/>
                          <a:cs typeface="Arial" charset="0"/>
                        </a:rPr>
                        <a:t> </a:t>
                      </a:r>
                      <a:endParaRPr kumimoji="0" lang="ru-RU" sz="20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Первый пример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пояснение к нему</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Почему,</a:t>
                      </a:r>
                      <a:r>
                        <a:rPr kumimoji="0" lang="ru-RU" sz="2000" b="1" i="0" u="none" strike="noStrike" cap="none" normalizeH="0" baseline="0" smtClean="0">
                          <a:ln>
                            <a:noFill/>
                          </a:ln>
                          <a:solidFill>
                            <a:srgbClr val="FF0000"/>
                          </a:solidFill>
                          <a:effectLst/>
                          <a:latin typeface="Arial" charset="0"/>
                          <a:cs typeface="Arial" charset="0"/>
                        </a:rPr>
                        <a:t> </a:t>
                      </a:r>
                      <a:r>
                        <a:rPr kumimoji="0" lang="ru-RU" sz="2000" b="0" i="0" u="none" strike="noStrike" cap="none" normalizeH="0" baseline="0" smtClean="0">
                          <a:ln>
                            <a:noFill/>
                          </a:ln>
                          <a:solidFill>
                            <a:srgbClr val="333333"/>
                          </a:solidFill>
                          <a:effectLst/>
                          <a:latin typeface="Arial" charset="0"/>
                          <a:cs typeface="Arial" charset="0"/>
                        </a:rPr>
                        <a:t>вопреки генам,</a:t>
                      </a:r>
                      <a:r>
                        <a:rPr kumimoji="0" lang="ru-RU" sz="2000" b="0" i="0" u="none" strike="noStrike" cap="none" normalizeH="0" baseline="0" smtClean="0">
                          <a:ln>
                            <a:noFill/>
                          </a:ln>
                          <a:solidFill>
                            <a:schemeClr val="tx1"/>
                          </a:solidFill>
                          <a:effectLst/>
                          <a:latin typeface="Arial" charset="0"/>
                          <a:cs typeface="Arial" charset="0"/>
                        </a:rPr>
                        <a:t> А. С. Пушкин не стал военным, хотя предок его был знаменитым генералом? По мнению автора, решающее влияние на судьбу поэта оказали</a:t>
                      </a:r>
                      <a:r>
                        <a:rPr kumimoji="0" lang="ru-RU" altLang="ru-RU" sz="2000" b="0" i="0" u="none" strike="noStrike" cap="none" normalizeH="0" baseline="0" smtClean="0">
                          <a:ln>
                            <a:noFill/>
                          </a:ln>
                          <a:solidFill>
                            <a:srgbClr val="000000"/>
                          </a:solidFill>
                          <a:effectLst/>
                          <a:latin typeface="Arial" charset="0"/>
                          <a:ea typeface="MS Gothic"/>
                          <a:cs typeface="Arial" charset="0"/>
                        </a:rPr>
                        <a:t> «либеральные преподаватели Лицея и вольнолюбивые однокашники».</a:t>
                      </a:r>
                      <a:r>
                        <a:rPr kumimoji="0" lang="ru-RU" altLang="ru-RU" sz="2000" b="1" i="0" u="none" strike="noStrike" cap="none" normalizeH="0" baseline="0" smtClean="0">
                          <a:ln>
                            <a:noFill/>
                          </a:ln>
                          <a:solidFill>
                            <a:srgbClr val="000000"/>
                          </a:solidFill>
                          <a:effectLst/>
                          <a:latin typeface="Arial" charset="0"/>
                          <a:ea typeface="MS Gothic"/>
                          <a:cs typeface="Arial" charset="0"/>
                        </a:rPr>
                        <a:t> </a:t>
                      </a:r>
                      <a:r>
                        <a:rPr kumimoji="0" lang="ru-RU" sz="2000" b="1" i="0" u="none" strike="noStrike" cap="none" normalizeH="0" baseline="0" smtClean="0">
                          <a:ln>
                            <a:noFill/>
                          </a:ln>
                          <a:solidFill>
                            <a:schemeClr val="tx1"/>
                          </a:solidFill>
                          <a:effectLst/>
                          <a:latin typeface="Arial" charset="0"/>
                          <a:cs typeface="Arial" charset="0"/>
                        </a:rPr>
                        <a:t>В общении с ними и в атмосфере творчества  происходило становление будущего поэта. </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2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Второй пример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пояснение к нему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Arial" charset="0"/>
                        </a:rPr>
                        <a:t> Но человек и сам может изменить свою жизнь, как это сделал А.В.Суворов, силой воли и физическими упражнениями преодолевший болезни и ставший знаменитым полководцем. </a:t>
                      </a:r>
                      <a:r>
                        <a:rPr kumimoji="0" lang="ru-RU" sz="2000" b="1" i="0" u="none" strike="noStrike" cap="none" normalizeH="0" baseline="0" smtClean="0">
                          <a:ln>
                            <a:noFill/>
                          </a:ln>
                          <a:solidFill>
                            <a:schemeClr val="tx1"/>
                          </a:solidFill>
                          <a:effectLst/>
                          <a:latin typeface="Arial" charset="0"/>
                          <a:cs typeface="Arial" charset="0"/>
                        </a:rPr>
                        <a:t>В самом деле, е</a:t>
                      </a:r>
                      <a:r>
                        <a:rPr kumimoji="0" lang="ru-RU" altLang="ru-RU" sz="2000" b="1" i="0" u="none" strike="noStrike" cap="none" normalizeH="0" baseline="0" smtClean="0">
                          <a:ln>
                            <a:noFill/>
                          </a:ln>
                          <a:solidFill>
                            <a:schemeClr val="tx1"/>
                          </a:solidFill>
                          <a:effectLst/>
                          <a:latin typeface="Arial" charset="0"/>
                          <a:cs typeface="Arial" charset="0"/>
                        </a:rPr>
                        <a:t>сли у человека возникает желание изменить свою судьбу, то гены оказываются в этом случае бессильны.</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92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t>
                      </a:r>
                      <a:r>
                        <a:rPr kumimoji="0" lang="ru-RU" sz="2000" b="0" i="0" u="none" strike="noStrike" cap="none" normalizeH="0" baseline="0" smtClean="0">
                          <a:ln>
                            <a:noFill/>
                          </a:ln>
                          <a:solidFill>
                            <a:schemeClr val="tx1"/>
                          </a:solidFill>
                          <a:effectLst/>
                          <a:latin typeface="Arial" charset="0"/>
                          <a:cs typeface="Arial" charset="0"/>
                        </a:rPr>
                        <a:t>мысловая связь между примерами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333333"/>
                          </a:solidFill>
                          <a:effectLst/>
                          <a:latin typeface="Arial" charset="0"/>
                          <a:cs typeface="Arial" charset="0"/>
                        </a:rPr>
                        <a:t> Этими примерами Л.Жуховицкий опровергает утверждение учёных, что «</a:t>
                      </a:r>
                      <a:r>
                        <a:rPr kumimoji="0" lang="ru-RU" altLang="ru-RU" sz="2000" b="0" i="0" u="none" strike="noStrike" cap="none" normalizeH="0" baseline="0" smtClean="0">
                          <a:ln>
                            <a:noFill/>
                          </a:ln>
                          <a:solidFill>
                            <a:srgbClr val="000000"/>
                          </a:solidFill>
                          <a:effectLst/>
                          <a:latin typeface="Arial" charset="0"/>
                          <a:ea typeface="MS Gothic"/>
                          <a:cs typeface="Arial" charset="0"/>
                        </a:rPr>
                        <a:t>судьба на три четверти зависит от генов».</a:t>
                      </a:r>
                      <a:endParaRPr kumimoji="0" lang="ru-RU" sz="2000" b="1" i="0" u="none" strike="noStrike" cap="none" normalizeH="0" baseline="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4297" name="Line 25"/>
          <p:cNvSpPr>
            <a:spLocks noChangeShapeType="1"/>
          </p:cNvSpPr>
          <p:nvPr/>
        </p:nvSpPr>
        <p:spPr bwMode="auto">
          <a:xfrm flipV="1">
            <a:off x="1485900" y="1951038"/>
            <a:ext cx="3540125" cy="4008437"/>
          </a:xfrm>
          <a:prstGeom prst="line">
            <a:avLst/>
          </a:prstGeom>
          <a:noFill/>
          <a:ln w="38100">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97"/>
                                        </p:tgtEl>
                                        <p:attrNameLst>
                                          <p:attrName>style.visibility</p:attrName>
                                        </p:attrNameLst>
                                      </p:cBhvr>
                                      <p:to>
                                        <p:strVal val="visible"/>
                                      </p:to>
                                    </p:set>
                                    <p:animEffect transition="in" filter="wipe(down)">
                                      <p:cBhvr>
                                        <p:cTn id="7" dur="500"/>
                                        <p:tgtEl>
                                          <p:spTgt spid="5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104775"/>
            <a:ext cx="8229600" cy="941388"/>
          </a:xfrm>
        </p:spPr>
        <p:txBody>
          <a:bodyPr/>
          <a:lstStyle/>
          <a:p>
            <a:pPr eaLnBrk="1" hangingPunct="1"/>
            <a:r>
              <a:rPr lang="ru-RU" sz="2400" b="1" smtClean="0">
                <a:latin typeface="Arial" charset="0"/>
              </a:rPr>
              <a:t>2018                                                                          2019</a:t>
            </a:r>
          </a:p>
        </p:txBody>
      </p:sp>
      <p:graphicFrame>
        <p:nvGraphicFramePr>
          <p:cNvPr id="25713" name="Group 113"/>
          <p:cNvGraphicFramePr>
            <a:graphicFrameLocks noGrp="1"/>
          </p:cNvGraphicFramePr>
          <p:nvPr>
            <p:ph idx="1"/>
          </p:nvPr>
        </p:nvGraphicFramePr>
        <p:xfrm>
          <a:off x="7202488" y="601663"/>
          <a:ext cx="4815840" cy="6242304"/>
        </p:xfrm>
        <a:graphic>
          <a:graphicData uri="http://schemas.openxmlformats.org/drawingml/2006/table">
            <a:tbl>
              <a:tblPr/>
              <a:tblGrid>
                <a:gridCol w="595447">
                  <a:extLst>
                    <a:ext uri="{9D8B030D-6E8A-4147-A177-3AD203B41FA5}">
                      <a16:colId xmlns:a16="http://schemas.microsoft.com/office/drawing/2014/main" xmlns="" val="20000"/>
                    </a:ext>
                  </a:extLst>
                </a:gridCol>
                <a:gridCol w="3852942">
                  <a:extLst>
                    <a:ext uri="{9D8B030D-6E8A-4147-A177-3AD203B41FA5}">
                      <a16:colId xmlns:a16="http://schemas.microsoft.com/office/drawing/2014/main" xmlns="" val="20001"/>
                    </a:ext>
                  </a:extLst>
                </a:gridCol>
                <a:gridCol w="367451">
                  <a:extLst>
                    <a:ext uri="{9D8B030D-6E8A-4147-A177-3AD203B41FA5}">
                      <a16:colId xmlns:a16="http://schemas.microsoft.com/office/drawing/2014/main" xmlns="" val="20002"/>
                    </a:ext>
                  </a:extLst>
                </a:gridCol>
              </a:tblGrid>
              <a:tr h="67927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sng" strike="noStrike" cap="none" normalizeH="0" baseline="0" dirty="0" smtClean="0">
                          <a:ln>
                            <a:noFill/>
                          </a:ln>
                          <a:solidFill>
                            <a:srgbClr val="FF0000"/>
                          </a:solidFill>
                          <a:effectLst/>
                          <a:latin typeface="Arial" charset="0"/>
                        </a:rPr>
                        <a:t>К4</a:t>
                      </a:r>
                      <a:endParaRPr kumimoji="0" lang="ru-RU" sz="1800" b="0" i="0" u="sng"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Отношение к позиции автора по проблеме исходного текста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24835">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выразил своё отношение к позиции автора текста по проблеме (согласившись или не согласившись с автором) и </a:t>
                      </a:r>
                      <a:r>
                        <a:rPr kumimoji="0" lang="ru-RU" sz="2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обосновал его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sng" strike="noStrike" cap="none" normalizeH="0" baseline="0" dirty="0" smtClean="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8890">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выразил своего отношения к позиции автора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текста,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или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размышления экзаменуемого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соответствуют сформулированной проблеме</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или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ru-RU" sz="1800" b="1" i="0" u="sng" strike="noStrike" cap="none" normalizeH="0" baseline="0" dirty="0" smtClean="0">
                          <a:ln>
                            <a:noFill/>
                          </a:ln>
                          <a:solidFill>
                            <a:srgbClr val="FF0000"/>
                          </a:solidFill>
                          <a:effectLst/>
                          <a:latin typeface="Arial" panose="020B0604020202020204" pitchFamily="34" charset="0"/>
                          <a:cs typeface="Arial" panose="020B0604020202020204" pitchFamily="34" charset="0"/>
                        </a:rPr>
                        <a:t>мнение экзаменуемого заявлено лишь формально </a:t>
                      </a: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(например, «Я согласен / не согласен с автором»)</a:t>
                      </a:r>
                      <a:endParaRPr lang="ru-RU" sz="18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0</a:t>
                      </a: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aphicFrame>
        <p:nvGraphicFramePr>
          <p:cNvPr id="4" name="Group 113"/>
          <p:cNvGraphicFramePr>
            <a:graphicFrameLocks/>
          </p:cNvGraphicFramePr>
          <p:nvPr/>
        </p:nvGraphicFramePr>
        <p:xfrm>
          <a:off x="962025" y="555625"/>
          <a:ext cx="4815840" cy="6241965"/>
        </p:xfrm>
        <a:graphic>
          <a:graphicData uri="http://schemas.openxmlformats.org/drawingml/2006/table">
            <a:tbl>
              <a:tblPr/>
              <a:tblGrid>
                <a:gridCol w="595447">
                  <a:extLst>
                    <a:ext uri="{9D8B030D-6E8A-4147-A177-3AD203B41FA5}">
                      <a16:colId xmlns:a16="http://schemas.microsoft.com/office/drawing/2014/main" xmlns="" val="20000"/>
                    </a:ext>
                  </a:extLst>
                </a:gridCol>
                <a:gridCol w="3852942">
                  <a:extLst>
                    <a:ext uri="{9D8B030D-6E8A-4147-A177-3AD203B41FA5}">
                      <a16:colId xmlns:a16="http://schemas.microsoft.com/office/drawing/2014/main" xmlns="" val="20001"/>
                    </a:ext>
                  </a:extLst>
                </a:gridCol>
                <a:gridCol w="367451">
                  <a:extLst>
                    <a:ext uri="{9D8B030D-6E8A-4147-A177-3AD203B41FA5}">
                      <a16:colId xmlns:a16="http://schemas.microsoft.com/office/drawing/2014/main" xmlns="" val="20002"/>
                    </a:ext>
                  </a:extLst>
                </a:gridCol>
              </a:tblGrid>
              <a:tr h="114989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sng" strike="noStrike" cap="none" normalizeH="0" baseline="0" dirty="0" smtClean="0">
                          <a:ln>
                            <a:noFill/>
                          </a:ln>
                          <a:solidFill>
                            <a:srgbClr val="FF0000"/>
                          </a:solidFill>
                          <a:effectLst/>
                          <a:latin typeface="Arial" charset="0"/>
                        </a:rPr>
                        <a:t>К4</a:t>
                      </a:r>
                      <a:endParaRPr kumimoji="0" lang="ru-RU" sz="1800" b="0" i="0" u="sng"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rPr>
                        <a:t>Аргументация экзаменуемым собственного мнения по проблеме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83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выразил своё мнение по сформулированной им проблеме, поставленной автором текста (согласившись или не согласившись с позицией автора), аргументировал его (привёл не менее 2 аргументов, один из которых взят из художественной, публицистической или научной литературы)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sng" strike="noStrike" cap="none" normalizeH="0" baseline="0" dirty="0" smtClean="0">
                          <a:ln>
                            <a:noFill/>
                          </a:ln>
                          <a:solidFill>
                            <a:srgbClr val="FF0000"/>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3600" b="1" i="0" u="none" strike="noStrike" cap="none" normalizeH="0" baseline="0" dirty="0" smtClean="0">
                        <a:ln>
                          <a:noFill/>
                        </a:ln>
                        <a:solidFill>
                          <a:srgbClr val="FF0000"/>
                        </a:solidFill>
                        <a:effectLst/>
                        <a:latin typeface="Arial" charset="0"/>
                      </a:endParaRP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Прямоугольник 1"/>
          <p:cNvSpPr>
            <a:spLocks noChangeArrowheads="1"/>
          </p:cNvSpPr>
          <p:nvPr/>
        </p:nvSpPr>
        <p:spPr bwMode="auto">
          <a:xfrm>
            <a:off x="4017963" y="63500"/>
            <a:ext cx="4470400" cy="369888"/>
          </a:xfrm>
          <a:prstGeom prst="rect">
            <a:avLst/>
          </a:prstGeom>
          <a:solidFill>
            <a:srgbClr val="FFFF00"/>
          </a:solidFill>
          <a:ln w="9525">
            <a:noFill/>
            <a:miter lim="800000"/>
            <a:headEnd/>
            <a:tailEnd/>
          </a:ln>
        </p:spPr>
        <p:txBody>
          <a:bodyPr wrap="none">
            <a:spAutoFit/>
          </a:bodyPr>
          <a:lstStyle/>
          <a:p>
            <a:pPr algn="ctr">
              <a:spcBef>
                <a:spcPct val="20000"/>
              </a:spcBef>
            </a:pPr>
            <a:r>
              <a:rPr lang="ru-RU" b="1">
                <a:solidFill>
                  <a:srgbClr val="FF0000"/>
                </a:solidFill>
              </a:rPr>
              <a:t>ЭТО ВАЖНО! ОБРАТИТЕ ВНИМАНИЕ!</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49"/>
                                        </p:tgtEl>
                                        <p:attrNameLst>
                                          <p:attrName>style.visibility</p:attrName>
                                        </p:attrNameLst>
                                      </p:cBhvr>
                                      <p:to>
                                        <p:strVal val="visible"/>
                                      </p:to>
                                    </p:set>
                                    <p:anim calcmode="lin" valueType="num">
                                      <p:cBhvr additive="base">
                                        <p:cTn id="13" dur="500" fill="hold"/>
                                        <p:tgtEl>
                                          <p:spTgt spid="27649"/>
                                        </p:tgtEl>
                                        <p:attrNameLst>
                                          <p:attrName>ppt_x</p:attrName>
                                        </p:attrNameLst>
                                      </p:cBhvr>
                                      <p:tavLst>
                                        <p:tav tm="0">
                                          <p:val>
                                            <p:strVal val="#ppt_x"/>
                                          </p:val>
                                        </p:tav>
                                        <p:tav tm="100000">
                                          <p:val>
                                            <p:strVal val="#ppt_x"/>
                                          </p:val>
                                        </p:tav>
                                      </p:tavLst>
                                    </p:anim>
                                    <p:anim calcmode="lin" valueType="num">
                                      <p:cBhvr additive="base">
                                        <p:cTn id="14"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Рисунок 4"/>
          <p:cNvPicPr>
            <a:picLocks noChangeAspect="1"/>
          </p:cNvPicPr>
          <p:nvPr/>
        </p:nvPicPr>
        <p:blipFill>
          <a:blip r:embed="rId2"/>
          <a:srcRect/>
          <a:stretch>
            <a:fillRect/>
          </a:stretch>
        </p:blipFill>
        <p:spPr bwMode="auto">
          <a:xfrm>
            <a:off x="635000" y="827088"/>
            <a:ext cx="11295063" cy="4841875"/>
          </a:xfrm>
          <a:prstGeom prst="rect">
            <a:avLst/>
          </a:prstGeom>
          <a:noFill/>
          <a:ln w="9525">
            <a:noFill/>
            <a:miter lim="800000"/>
            <a:headEnd/>
            <a:tailEnd/>
          </a:ln>
        </p:spPr>
      </p:pic>
      <p:pic>
        <p:nvPicPr>
          <p:cNvPr id="72706" name="Рисунок 1"/>
          <p:cNvPicPr>
            <a:picLocks noChangeAspect="1"/>
          </p:cNvPicPr>
          <p:nvPr/>
        </p:nvPicPr>
        <p:blipFill>
          <a:blip r:embed="rId3"/>
          <a:srcRect/>
          <a:stretch>
            <a:fillRect/>
          </a:stretch>
        </p:blipFill>
        <p:spPr bwMode="auto">
          <a:xfrm>
            <a:off x="11730038" y="6138863"/>
            <a:ext cx="1558925" cy="1163637"/>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solidFill>
            <a:schemeClr val="accent2">
              <a:lumMod val="20000"/>
              <a:lumOff val="80000"/>
            </a:schemeClr>
          </a:solidFill>
        </p:spPr>
        <p:txBody>
          <a:bodyPr rtlCol="0">
            <a:normAutofit fontScale="90000"/>
          </a:bodyPr>
          <a:lstStyle/>
          <a:p>
            <a:pPr algn="ctr" eaLnBrk="1" fontAlgn="auto" hangingPunct="1">
              <a:spcAft>
                <a:spcPts val="0"/>
              </a:spcAft>
              <a:defRPr/>
            </a:pPr>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МЕТОДИЧЕСКИЕ </a:t>
            </a:r>
            <a:r>
              <a:rPr lang="ru-RU" sz="2000" b="1" dirty="0">
                <a:latin typeface="Arial" panose="020B0604020202020204" pitchFamily="34" charset="0"/>
                <a:cs typeface="Arial" panose="020B0604020202020204" pitchFamily="34" charset="0"/>
              </a:rPr>
              <a:t>РЕКОМЕНДАЦИИ  для учителей, подготовленные  на основе анализа типичных ошибок участников ЕГЭ 2018 года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rcRect/>
          <a:stretch>
            <a:fillRect/>
          </a:stretch>
        </p:blipFill>
        <p:spPr bwMode="auto">
          <a:xfrm>
            <a:off x="217488" y="4371975"/>
            <a:ext cx="11460162" cy="2020888"/>
          </a:xfrm>
          <a:prstGeom prst="rect">
            <a:avLst/>
          </a:prstGeom>
          <a:noFill/>
          <a:ln w="9525">
            <a:noFill/>
            <a:miter lim="800000"/>
            <a:headEnd/>
            <a:tailEnd/>
          </a:ln>
        </p:spPr>
      </p:pic>
      <p:pic>
        <p:nvPicPr>
          <p:cNvPr id="2" name="Рисунок 1"/>
          <p:cNvPicPr>
            <a:picLocks noChangeAspect="1"/>
          </p:cNvPicPr>
          <p:nvPr/>
        </p:nvPicPr>
        <p:blipFill>
          <a:blip r:embed="rId3"/>
          <a:srcRect/>
          <a:stretch>
            <a:fillRect/>
          </a:stretch>
        </p:blipFill>
        <p:spPr bwMode="auto">
          <a:xfrm>
            <a:off x="609600" y="1751013"/>
            <a:ext cx="11068050" cy="24701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a:xfrm>
            <a:off x="609600" y="274638"/>
            <a:ext cx="10972800" cy="822325"/>
          </a:xfrm>
        </p:spPr>
        <p:txBody>
          <a:bodyPr/>
          <a:lstStyle/>
          <a:p>
            <a:pPr algn="ctr" eaLnBrk="1" hangingPunct="1"/>
            <a:r>
              <a:rPr lang="ru-RU" b="1" smtClean="0">
                <a:latin typeface="Arial" charset="0"/>
                <a:cs typeface="Arial" charset="0"/>
              </a:rPr>
              <a:t>Логическое обоснование</a:t>
            </a:r>
          </a:p>
        </p:txBody>
      </p:sp>
      <p:sp>
        <p:nvSpPr>
          <p:cNvPr id="74754" name="Прямоугольник 3"/>
          <p:cNvSpPr>
            <a:spLocks noChangeArrowheads="1"/>
          </p:cNvSpPr>
          <p:nvPr/>
        </p:nvSpPr>
        <p:spPr bwMode="auto">
          <a:xfrm>
            <a:off x="1123950" y="1758950"/>
            <a:ext cx="10693400" cy="3540125"/>
          </a:xfrm>
          <a:prstGeom prst="rect">
            <a:avLst/>
          </a:prstGeom>
          <a:noFill/>
          <a:ln w="9525">
            <a:noFill/>
            <a:miter lim="800000"/>
            <a:headEnd/>
            <a:tailEnd/>
          </a:ln>
        </p:spPr>
        <p:txBody>
          <a:bodyPr>
            <a:spAutoFit/>
          </a:bodyPr>
          <a:lstStyle/>
          <a:p>
            <a:r>
              <a:rPr lang="ru-RU" sz="3200">
                <a:solidFill>
                  <a:srgbClr val="000000"/>
                </a:solidFill>
              </a:rPr>
              <a:t>    </a:t>
            </a:r>
            <a:r>
              <a:rPr lang="ru-RU" sz="3200">
                <a:solidFill>
                  <a:srgbClr val="000000"/>
                </a:solidFill>
                <a:cs typeface="Arial" charset="0"/>
              </a:rPr>
              <a:t>Отношение к позиции автора</a:t>
            </a:r>
            <a:r>
              <a:rPr lang="ru-RU" sz="3200">
                <a:cs typeface="Arial" charset="0"/>
              </a:rPr>
              <a:t> – мнение, написанное в утвердительной форме и </a:t>
            </a:r>
            <a:r>
              <a:rPr lang="ru-RU" sz="3200" u="sng">
                <a:solidFill>
                  <a:srgbClr val="FF0000"/>
                </a:solidFill>
                <a:cs typeface="Arial" charset="0"/>
              </a:rPr>
              <a:t>высказывающее суждение об этой позиции.</a:t>
            </a:r>
          </a:p>
          <a:p>
            <a:pPr algn="just"/>
            <a:r>
              <a:rPr lang="ru-RU" sz="3200" b="1">
                <a:solidFill>
                  <a:srgbClr val="000000"/>
                </a:solidFill>
              </a:rPr>
              <a:t>   Обосновать отношение к позиции автора - значит </a:t>
            </a:r>
            <a:r>
              <a:rPr lang="ru-RU" sz="3200" b="1">
                <a:solidFill>
                  <a:srgbClr val="FF0000"/>
                </a:solidFill>
              </a:rPr>
              <a:t>привести убедительные или достаточные основания (суждения), в силу которых оно должно быть принято</a:t>
            </a:r>
            <a:r>
              <a:rPr lang="ru-RU" sz="3200" b="1">
                <a:solidFill>
                  <a:srgbClr val="000000"/>
                </a:solidFill>
              </a:rPr>
              <a:t>.</a:t>
            </a:r>
            <a:r>
              <a:rPr lang="ru-RU" sz="3200">
                <a:solidFill>
                  <a:srgbClr val="000000"/>
                </a:solidFill>
              </a:rPr>
              <a:t> </a:t>
            </a:r>
            <a:endParaRPr lang="en-US" sz="3200">
              <a:solidFill>
                <a:srgbClr val="000000"/>
              </a:solidFill>
            </a:endParaRPr>
          </a:p>
        </p:txBody>
      </p:sp>
      <p:pic>
        <p:nvPicPr>
          <p:cNvPr id="74755" name="Рисунок 1"/>
          <p:cNvPicPr>
            <a:picLocks noChangeAspect="1"/>
          </p:cNvPicPr>
          <p:nvPr/>
        </p:nvPicPr>
        <p:blipFill>
          <a:blip r:embed="rId2"/>
          <a:srcRect/>
          <a:stretch>
            <a:fillRect/>
          </a:stretch>
        </p:blipFill>
        <p:spPr bwMode="auto">
          <a:xfrm>
            <a:off x="9074150" y="4824413"/>
            <a:ext cx="3048000" cy="2033587"/>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325" y="104775"/>
            <a:ext cx="11844338" cy="26733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dirty="0">
                <a:solidFill>
                  <a:schemeClr val="tx1"/>
                </a:solidFill>
                <a:latin typeface="Arial" panose="020B0604020202020204" pitchFamily="34" charset="0"/>
                <a:cs typeface="Arial" panose="020B0604020202020204" pitchFamily="34" charset="0"/>
              </a:rPr>
              <a:t>     Мы изучили проект демоверсии ЕГЭ по русскому языку, методические рекомендации и просим уточнить следующее:</a:t>
            </a:r>
          </a:p>
          <a:p>
            <a:pPr marL="285750" indent="-285750">
              <a:buFont typeface="Wingdings" panose="05000000000000000000" pitchFamily="2" charset="2"/>
              <a:buChar char="Ø"/>
              <a:defRPr/>
            </a:pPr>
            <a:r>
              <a:rPr lang="ru-RU" dirty="0">
                <a:solidFill>
                  <a:schemeClr val="tx1"/>
                </a:solidFill>
                <a:latin typeface="Arial" panose="020B0604020202020204" pitchFamily="34" charset="0"/>
                <a:cs typeface="Arial" panose="020B0604020202020204" pitchFamily="34" charset="0"/>
              </a:rPr>
              <a:t>при выполнении задания №27 в части обоснования своего отношения к позиции автора по проблеме исходного текста не совсем понятно, ЧТО может использовать выпускник в качестве доказательства;</a:t>
            </a:r>
          </a:p>
          <a:p>
            <a:pPr marL="285750" indent="-285750">
              <a:buFont typeface="Wingdings" panose="05000000000000000000" pitchFamily="2" charset="2"/>
              <a:buChar char="Ø"/>
              <a:defRPr/>
            </a:pPr>
            <a:r>
              <a:rPr lang="ru-RU" dirty="0">
                <a:solidFill>
                  <a:schemeClr val="tx1"/>
                </a:solidFill>
                <a:latin typeface="Arial" panose="020B0604020202020204" pitchFamily="34" charset="0"/>
                <a:cs typeface="Arial" panose="020B0604020202020204" pitchFamily="34" charset="0"/>
              </a:rPr>
              <a:t>при написании комментария, ЧТО можно считать пояснением значения примера-иллюстрации: обоснованность выбора именно этого примера? значение для понимания проблемы? и т.п..</a:t>
            </a:r>
          </a:p>
        </p:txBody>
      </p:sp>
      <p:sp>
        <p:nvSpPr>
          <p:cNvPr id="6" name="Прямоугольник 5"/>
          <p:cNvSpPr/>
          <p:nvPr/>
        </p:nvSpPr>
        <p:spPr>
          <a:xfrm>
            <a:off x="160338" y="2943225"/>
            <a:ext cx="11871325" cy="385762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a:solidFill>
                  <a:schemeClr val="tx1"/>
                </a:solidFill>
                <a:latin typeface="Arial" panose="020B0604020202020204" pitchFamily="34" charset="0"/>
                <a:cs typeface="Arial" panose="020B0604020202020204" pitchFamily="34" charset="0"/>
              </a:rPr>
              <a:t>   </a:t>
            </a:r>
          </a:p>
          <a:p>
            <a:pPr>
              <a:defRPr/>
            </a:pPr>
            <a:r>
              <a:rPr lang="ru-RU" sz="2000" dirty="0">
                <a:solidFill>
                  <a:schemeClr val="tx1"/>
                </a:solidFill>
                <a:latin typeface="Arial" panose="020B0604020202020204" pitchFamily="34" charset="0"/>
                <a:cs typeface="Arial" panose="020B0604020202020204" pitchFamily="34" charset="0"/>
              </a:rPr>
              <a:t>При выполнении задания №27 в части обоснования своего отношения к позиции автора по проблеме исходного текста экзаменуемый </a:t>
            </a:r>
            <a:r>
              <a:rPr lang="ru-RU" sz="2000" b="1" dirty="0">
                <a:solidFill>
                  <a:schemeClr val="tx1"/>
                </a:solidFill>
                <a:latin typeface="Arial" panose="020B0604020202020204" pitchFamily="34" charset="0"/>
                <a:cs typeface="Arial" panose="020B0604020202020204" pitchFamily="34" charset="0"/>
              </a:rPr>
              <a:t> может использовать  в качестве доказательства</a:t>
            </a:r>
          </a:p>
          <a:p>
            <a:pPr>
              <a:defRPr/>
            </a:pPr>
            <a:endParaRPr lang="ru-RU" sz="2000" b="1"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ru-RU" sz="2000" b="1" dirty="0">
                <a:solidFill>
                  <a:schemeClr val="tx1"/>
                </a:solidFill>
                <a:latin typeface="Arial" panose="020B0604020202020204" pitchFamily="34" charset="0"/>
                <a:cs typeface="Arial" panose="020B0604020202020204" pitchFamily="34" charset="0"/>
              </a:rPr>
              <a:t> </a:t>
            </a:r>
            <a:r>
              <a:rPr lang="ru-RU" sz="2000" b="1" dirty="0">
                <a:solidFill>
                  <a:srgbClr val="FF0000"/>
                </a:solidFill>
                <a:latin typeface="Arial" panose="020B0604020202020204" pitchFamily="34" charset="0"/>
                <a:cs typeface="Arial" panose="020B0604020202020204" pitchFamily="34" charset="0"/>
              </a:rPr>
              <a:t>литературный аргумент, </a:t>
            </a:r>
          </a:p>
          <a:p>
            <a:pPr marL="342900" indent="-342900">
              <a:buFont typeface="Wingdings" panose="05000000000000000000" pitchFamily="2" charset="2"/>
              <a:buChar char="ü"/>
              <a:defRPr/>
            </a:pPr>
            <a:r>
              <a:rPr lang="ru-RU" sz="2000" b="1" dirty="0">
                <a:solidFill>
                  <a:srgbClr val="FF0000"/>
                </a:solidFill>
                <a:latin typeface="Arial" panose="020B0604020202020204" pitchFamily="34" charset="0"/>
                <a:cs typeface="Arial" panose="020B0604020202020204" pitchFamily="34" charset="0"/>
              </a:rPr>
              <a:t>теоретические умозаключения,</a:t>
            </a:r>
          </a:p>
          <a:p>
            <a:pPr marL="342900" indent="-342900">
              <a:buFont typeface="Wingdings" panose="05000000000000000000" pitchFamily="2" charset="2"/>
              <a:buChar char="ü"/>
              <a:defRPr/>
            </a:pPr>
            <a:r>
              <a:rPr lang="ru-RU" sz="2000" b="1" dirty="0">
                <a:solidFill>
                  <a:srgbClr val="FF0000"/>
                </a:solidFill>
                <a:latin typeface="Arial" panose="020B0604020202020204" pitchFamily="34" charset="0"/>
                <a:cs typeface="Arial" panose="020B0604020202020204" pitchFamily="34" charset="0"/>
              </a:rPr>
              <a:t> наблюдения из жизненного опыта.</a:t>
            </a:r>
          </a:p>
          <a:p>
            <a:pPr marL="342900" indent="-342900">
              <a:buFont typeface="Wingdings" panose="05000000000000000000" pitchFamily="2" charset="2"/>
              <a:buChar char="ü"/>
              <a:defRPr/>
            </a:pPr>
            <a:endParaRPr lang="ru-RU" sz="2000" b="1" dirty="0">
              <a:solidFill>
                <a:srgbClr val="FF0000"/>
              </a:solidFill>
              <a:latin typeface="Arial" panose="020B0604020202020204" pitchFamily="34" charset="0"/>
              <a:cs typeface="Arial" panose="020B0604020202020204" pitchFamily="34" charset="0"/>
            </a:endParaRPr>
          </a:p>
          <a:p>
            <a:pPr>
              <a:defRPr/>
            </a:pPr>
            <a:r>
              <a:rPr lang="ru-RU" sz="2000" dirty="0">
                <a:solidFill>
                  <a:schemeClr val="tx1"/>
                </a:solidFill>
                <a:latin typeface="Arial" panose="020B0604020202020204" pitchFamily="34" charset="0"/>
                <a:cs typeface="Arial" panose="020B0604020202020204" pitchFamily="34" charset="0"/>
              </a:rPr>
              <a:t>При написании комментария следует учитывать то, что примеры находятся в тексте в определенных смысловых отношениях: подтверждения, противоречия, уступки и т.п.</a:t>
            </a:r>
          </a:p>
          <a:p>
            <a:pPr>
              <a:defRPr/>
            </a:pPr>
            <a:r>
              <a:rPr lang="ru-RU" sz="2000" dirty="0">
                <a:solidFill>
                  <a:schemeClr val="tx1"/>
                </a:solidFill>
                <a:latin typeface="Arial" panose="020B0604020202020204" pitchFamily="34" charset="0"/>
                <a:cs typeface="Arial" panose="020B0604020202020204" pitchFamily="34" charset="0"/>
              </a:rPr>
              <a:t> </a:t>
            </a:r>
          </a:p>
          <a:p>
            <a:pPr algn="ctr">
              <a:defRPr/>
            </a:pPr>
            <a:r>
              <a:rPr lang="ru-RU" sz="2000" dirty="0">
                <a:solidFill>
                  <a:schemeClr val="tx1"/>
                </a:solidFill>
                <a:latin typeface="Arial" panose="020B0604020202020204" pitchFamily="34" charset="0"/>
                <a:cs typeface="Arial" panose="020B0604020202020204" pitchFamily="34" charset="0"/>
              </a:rPr>
              <a:t>С уважением, </a:t>
            </a:r>
            <a:r>
              <a:rPr lang="ru-RU" sz="2000" dirty="0" err="1">
                <a:solidFill>
                  <a:schemeClr val="tx1"/>
                </a:solidFill>
                <a:latin typeface="Arial" panose="020B0604020202020204" pitchFamily="34" charset="0"/>
                <a:cs typeface="Arial" panose="020B0604020202020204" pitchFamily="34" charset="0"/>
              </a:rPr>
              <a:t>И.П.Цыбулько</a:t>
            </a:r>
            <a:endParaRPr lang="ru-RU" sz="2000" dirty="0">
              <a:solidFill>
                <a:schemeClr val="tx1"/>
              </a:solidFill>
              <a:latin typeface="Arial" panose="020B0604020202020204" pitchFamily="34" charset="0"/>
              <a:cs typeface="Arial" panose="020B0604020202020204" pitchFamily="34" charset="0"/>
            </a:endParaRPr>
          </a:p>
          <a:p>
            <a:pPr>
              <a:defRPr/>
            </a:pPr>
            <a:r>
              <a:rPr lang="ru-RU" dirty="0"/>
              <a: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09600" y="274638"/>
            <a:ext cx="11269663" cy="692150"/>
          </a:xfrm>
        </p:spPr>
        <p:txBody>
          <a:bodyPr/>
          <a:lstStyle/>
          <a:p>
            <a:pPr algn="r" eaLnBrk="1" hangingPunct="1"/>
            <a:r>
              <a:rPr lang="ru-RU" smtClean="0">
                <a:latin typeface="Arial" charset="0"/>
                <a:cs typeface="Arial" charset="0"/>
              </a:rPr>
              <a:t>Алгоритм работы с критериями 3 - 4</a:t>
            </a:r>
            <a:endParaRPr lang="ru-RU" smtClean="0"/>
          </a:p>
        </p:txBody>
      </p:sp>
      <p:sp>
        <p:nvSpPr>
          <p:cNvPr id="4" name="Прямоугольник 3"/>
          <p:cNvSpPr/>
          <p:nvPr/>
        </p:nvSpPr>
        <p:spPr>
          <a:xfrm>
            <a:off x="146050" y="1112838"/>
            <a:ext cx="10469563" cy="49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Формулируем авторскую позицию</a:t>
            </a:r>
          </a:p>
        </p:txBody>
      </p:sp>
      <p:sp>
        <p:nvSpPr>
          <p:cNvPr id="5" name="Прямоугольник 4"/>
          <p:cNvSpPr/>
          <p:nvPr/>
        </p:nvSpPr>
        <p:spPr>
          <a:xfrm>
            <a:off x="150813" y="1695450"/>
            <a:ext cx="10501312" cy="854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Arial" panose="020B0604020202020204" pitchFamily="34" charset="0"/>
                <a:cs typeface="Arial" panose="020B0604020202020204" pitchFamily="34" charset="0"/>
              </a:rPr>
              <a:t>Формулируем </a:t>
            </a:r>
            <a:r>
              <a:rPr lang="ru-RU" sz="2800" b="1" dirty="0">
                <a:solidFill>
                  <a:schemeClr val="tx1"/>
                </a:solidFill>
                <a:latin typeface="Arial" panose="020B0604020202020204" pitchFamily="34" charset="0"/>
                <a:cs typeface="Arial" panose="020B0604020202020204" pitchFamily="34" charset="0"/>
              </a:rPr>
              <a:t>собственное отношение к позиции автора,</a:t>
            </a:r>
          </a:p>
          <a:p>
            <a:pPr algn="ctr">
              <a:defRPr/>
            </a:pPr>
            <a:r>
              <a:rPr lang="ru-RU" sz="2800" b="1" dirty="0">
                <a:solidFill>
                  <a:srgbClr val="FF0000"/>
                </a:solidFill>
                <a:latin typeface="Arial" panose="020B0604020202020204" pitchFamily="34" charset="0"/>
                <a:cs typeface="Arial" panose="020B0604020202020204" pitchFamily="34" charset="0"/>
              </a:rPr>
              <a:t>согласившись или не согласившись с ним</a:t>
            </a:r>
          </a:p>
        </p:txBody>
      </p:sp>
      <p:sp>
        <p:nvSpPr>
          <p:cNvPr id="6" name="Прямоугольник 5"/>
          <p:cNvSpPr/>
          <p:nvPr/>
        </p:nvSpPr>
        <p:spPr>
          <a:xfrm>
            <a:off x="173038" y="4275138"/>
            <a:ext cx="10491787" cy="242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Обосновываем </a:t>
            </a:r>
            <a:r>
              <a:rPr lang="ru-RU" sz="2400" dirty="0">
                <a:solidFill>
                  <a:schemeClr val="tx1"/>
                </a:solidFill>
                <a:latin typeface="Arial" panose="020B0604020202020204" pitchFamily="34" charset="0"/>
                <a:cs typeface="Arial" panose="020B0604020202020204" pitchFamily="34" charset="0"/>
              </a:rPr>
              <a:t>свою точку зрения, сформулировав суждение-обоснование в виде</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аргумента из читательского опыта,</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 теоретического умозаключения на основе анализа исходного текста, </a:t>
            </a:r>
          </a:p>
          <a:p>
            <a:pPr marL="342900" indent="-342900">
              <a:buFont typeface="Wingdings" panose="05000000000000000000" pitchFamily="2" charset="2"/>
              <a:buChar char="Ø"/>
              <a:defRPr/>
            </a:pPr>
            <a:r>
              <a:rPr lang="ru-RU" sz="2400" dirty="0">
                <a:solidFill>
                  <a:srgbClr val="FF0000"/>
                </a:solidFill>
                <a:latin typeface="Arial" panose="020B0604020202020204" pitchFamily="34" charset="0"/>
                <a:cs typeface="Arial" panose="020B0604020202020204" pitchFamily="34" charset="0"/>
              </a:rPr>
              <a:t>наблюдения из жизненного опыта.</a:t>
            </a:r>
          </a:p>
        </p:txBody>
      </p:sp>
      <p:pic>
        <p:nvPicPr>
          <p:cNvPr id="103430" name="Рисунок 11"/>
          <p:cNvPicPr>
            <a:picLocks noChangeAspect="1"/>
          </p:cNvPicPr>
          <p:nvPr/>
        </p:nvPicPr>
        <p:blipFill>
          <a:blip r:embed="rId2"/>
          <a:srcRect/>
          <a:stretch>
            <a:fillRect/>
          </a:stretch>
        </p:blipFill>
        <p:spPr bwMode="auto">
          <a:xfrm>
            <a:off x="0" y="17463"/>
            <a:ext cx="1808163" cy="1062037"/>
          </a:xfrm>
          <a:prstGeom prst="rect">
            <a:avLst/>
          </a:prstGeom>
          <a:noFill/>
          <a:ln w="9525">
            <a:noFill/>
            <a:miter lim="800000"/>
            <a:headEnd/>
            <a:tailEnd/>
          </a:ln>
        </p:spPr>
      </p:pic>
      <p:sp>
        <p:nvSpPr>
          <p:cNvPr id="3" name="Прямоугольник 2"/>
          <p:cNvSpPr/>
          <p:nvPr/>
        </p:nvSpPr>
        <p:spPr>
          <a:xfrm>
            <a:off x="1487488" y="2717800"/>
            <a:ext cx="10469562" cy="1465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FF0000"/>
                </a:solidFill>
                <a:latin typeface="Arial" panose="020B0604020202020204" pitchFamily="34" charset="0"/>
                <a:cs typeface="Arial" panose="020B0604020202020204" pitchFamily="34" charset="0"/>
              </a:rPr>
              <a:t>Обратите внимание!</a:t>
            </a:r>
          </a:p>
          <a:p>
            <a:pPr algn="ctr">
              <a:defRPr/>
            </a:pPr>
            <a:r>
              <a:rPr lang="ru-RU" sz="2000" dirty="0">
                <a:solidFill>
                  <a:schemeClr val="tx1"/>
                </a:solidFill>
                <a:latin typeface="Arial" panose="020B0604020202020204" pitchFamily="34" charset="0"/>
                <a:cs typeface="Arial" panose="020B0604020202020204" pitchFamily="34" charset="0"/>
              </a:rPr>
              <a:t>Недостаточно формального заявления о своём мнении:</a:t>
            </a:r>
          </a:p>
          <a:p>
            <a:pPr algn="ctr">
              <a:defRPr/>
            </a:pPr>
            <a:r>
              <a:rPr lang="ru-RU" sz="2000" b="1" dirty="0">
                <a:solidFill>
                  <a:srgbClr val="FF0000"/>
                </a:solidFill>
                <a:latin typeface="Arial" panose="020B0604020202020204" pitchFamily="34" charset="0"/>
                <a:cs typeface="Arial" panose="020B0604020202020204" pitchFamily="34" charset="0"/>
              </a:rPr>
              <a:t> </a:t>
            </a:r>
            <a:r>
              <a:rPr lang="ru-RU" sz="2000" b="1" i="1" dirty="0">
                <a:solidFill>
                  <a:srgbClr val="FF0000"/>
                </a:solidFill>
                <a:latin typeface="Arial" panose="020B0604020202020204" pitchFamily="34" charset="0"/>
                <a:cs typeface="Arial" panose="020B0604020202020204" pitchFamily="34" charset="0"/>
              </a:rPr>
              <a:t>Я согласен (не согласен) с автором</a:t>
            </a:r>
            <a:r>
              <a:rPr lang="ru-RU" sz="2000" b="1" dirty="0">
                <a:solidFill>
                  <a:srgbClr val="FF0000"/>
                </a:solidFill>
                <a:latin typeface="Arial" panose="020B0604020202020204" pitchFamily="34" charset="0"/>
                <a:cs typeface="Arial" panose="020B0604020202020204" pitchFamily="34" charset="0"/>
              </a:rPr>
              <a:t>.</a:t>
            </a:r>
          </a:p>
          <a:p>
            <a:pPr algn="ctr">
              <a:defRPr/>
            </a:pPr>
            <a:r>
              <a:rPr lang="ru-RU" sz="2000" dirty="0">
                <a:solidFill>
                  <a:schemeClr val="tx1"/>
                </a:solidFill>
                <a:latin typeface="Arial" panose="020B0604020202020204" pitchFamily="34" charset="0"/>
                <a:cs typeface="Arial" panose="020B0604020202020204" pitchFamily="34" charset="0"/>
              </a:rPr>
              <a:t> Собственная позиция должна быть сформулирована в отдельном предложении!</a:t>
            </a:r>
            <a:endParaRPr lang="ru-RU" sz="2000" dirty="0"/>
          </a:p>
        </p:txBody>
      </p:sp>
      <p:pic>
        <p:nvPicPr>
          <p:cNvPr id="103432" name="Picture 8" descr="shutterstock_54346117"/>
          <p:cNvPicPr>
            <a:picLocks noChangeAspect="1" noChangeArrowheads="1"/>
          </p:cNvPicPr>
          <p:nvPr/>
        </p:nvPicPr>
        <p:blipFill>
          <a:blip r:embed="rId3"/>
          <a:srcRect/>
          <a:stretch>
            <a:fillRect/>
          </a:stretch>
        </p:blipFill>
        <p:spPr bwMode="auto">
          <a:xfrm>
            <a:off x="0" y="2708275"/>
            <a:ext cx="1427163" cy="1427163"/>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6188" y="322263"/>
            <a:ext cx="6878637" cy="714375"/>
          </a:xfrm>
        </p:spPr>
        <p:txBody>
          <a:bodyPr/>
          <a:lstStyle/>
          <a:p>
            <a:pPr eaLnBrk="1" hangingPunct="1"/>
            <a:r>
              <a:rPr lang="ru-RU" sz="3200" b="1" smtClean="0">
                <a:solidFill>
                  <a:srgbClr val="FF0000"/>
                </a:solidFill>
                <a:latin typeface="Arial" charset="0"/>
                <a:cs typeface="Arial" charset="0"/>
              </a:rPr>
              <a:t>Критерий 4 (текст С.Мизерова)</a:t>
            </a:r>
          </a:p>
        </p:txBody>
      </p:sp>
      <p:sp>
        <p:nvSpPr>
          <p:cNvPr id="3" name="Подзаголовок 2"/>
          <p:cNvSpPr>
            <a:spLocks noGrp="1"/>
          </p:cNvSpPr>
          <p:nvPr>
            <p:ph type="subTitle" idx="1"/>
          </p:nvPr>
        </p:nvSpPr>
        <p:spPr>
          <a:xfrm>
            <a:off x="1847850" y="1268413"/>
            <a:ext cx="8569325" cy="4608512"/>
          </a:xfrm>
        </p:spPr>
        <p:txBody>
          <a:bodyPr/>
          <a:lstStyle/>
          <a:p>
            <a:pPr algn="l" eaLnBrk="1" hangingPunct="1"/>
            <a:r>
              <a:rPr lang="ru-RU" smtClean="0">
                <a:cs typeface="Arial" charset="0"/>
              </a:rPr>
              <a:t>    </a:t>
            </a:r>
            <a:r>
              <a:rPr lang="ru-RU" i="1" smtClean="0">
                <a:latin typeface="Arial" charset="0"/>
                <a:cs typeface="Arial" charset="0"/>
              </a:rPr>
              <a:t>Автор текста уверен: надо оставаться верным своей мечте.</a:t>
            </a:r>
          </a:p>
          <a:p>
            <a:pPr algn="l" eaLnBrk="1" hangingPunct="1"/>
            <a:r>
              <a:rPr lang="ru-RU" i="1" smtClean="0">
                <a:latin typeface="Arial" charset="0"/>
                <a:cs typeface="Arial" charset="0"/>
              </a:rPr>
              <a:t>    В самом деле, </a:t>
            </a:r>
            <a:r>
              <a:rPr lang="ru-RU" b="1" i="1" smtClean="0">
                <a:latin typeface="Arial" charset="0"/>
                <a:cs typeface="Arial" charset="0"/>
              </a:rPr>
              <a:t>осуществление задуманного коренным образом может изменить жизнь человека, сделать её ярче, насыщеннее, но для этого нужна работа над собой. </a:t>
            </a:r>
            <a:r>
              <a:rPr lang="ru-RU" i="1" smtClean="0">
                <a:solidFill>
                  <a:srgbClr val="FF0000"/>
                </a:solidFill>
                <a:latin typeface="Arial" charset="0"/>
                <a:cs typeface="Arial" charset="0"/>
              </a:rPr>
              <a:t>Мы не можем знать, как сложилась бы судьба Кольки Велина, если бы он осуществил свою мечту, но одно можно сказать точно: на одного счастливого человека стало бы больше. Однако он как был в детстве Колькой, так Колькой (не Николаем!) и остался; кроме того, нереализованная мечта - его постоянная боль. Героя по-человечески жаль. </a:t>
            </a:r>
            <a:endParaRPr lang="ru-RU" b="1" i="1" smtClean="0">
              <a:solidFill>
                <a:srgbClr val="FF0000"/>
              </a:solidFill>
              <a:cs typeface="Arial" charset="0"/>
            </a:endParaRPr>
          </a:p>
          <a:p>
            <a:pPr algn="l" eaLnBrk="1" hangingPunct="1"/>
            <a:endParaRPr lang="ru-RU" b="1" smtClean="0">
              <a:cs typeface="Arial" charset="0"/>
            </a:endParaRPr>
          </a:p>
          <a:p>
            <a:pPr algn="l" eaLnBrk="1" hangingPunct="1"/>
            <a:endParaRPr lang="ru-RU" altLang="ru-RU" smtClean="0">
              <a:cs typeface="Arial" charset="0"/>
            </a:endParaRPr>
          </a:p>
          <a:p>
            <a:pPr algn="l" eaLnBrk="1" hangingPunct="1"/>
            <a:endParaRPr lang="ru-RU" altLang="ru-RU" smtClean="0">
              <a:cs typeface="Arial" charset="0"/>
            </a:endParaRPr>
          </a:p>
          <a:p>
            <a:pPr algn="l" eaLnBrk="1" hangingPunct="1"/>
            <a:endParaRPr lang="ru-RU" altLang="ru-RU" smtClean="0">
              <a:cs typeface="Arial" charset="0"/>
            </a:endParaRPr>
          </a:p>
          <a:p>
            <a:pPr algn="l" eaLnBrk="1" hangingPunct="1"/>
            <a:r>
              <a:rPr lang="ru-RU" altLang="ru-RU" smtClean="0">
                <a:cs typeface="Arial" charset="0"/>
              </a:rPr>
              <a:t>   </a:t>
            </a:r>
            <a:endParaRPr lang="ru-RU" smtClean="0">
              <a:cs typeface="Arial" charset="0"/>
            </a:endParaRPr>
          </a:p>
        </p:txBody>
      </p:sp>
      <p:pic>
        <p:nvPicPr>
          <p:cNvPr id="77827" name="Рисунок 3"/>
          <p:cNvPicPr>
            <a:picLocks noChangeAspect="1"/>
          </p:cNvPicPr>
          <p:nvPr/>
        </p:nvPicPr>
        <p:blipFill>
          <a:blip r:embed="rId3"/>
          <a:srcRect/>
          <a:stretch>
            <a:fillRect/>
          </a:stretch>
        </p:blipFill>
        <p:spPr bwMode="auto">
          <a:xfrm>
            <a:off x="87313" y="0"/>
            <a:ext cx="1825625" cy="1827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1" y="1062038"/>
            <a:ext cx="7479632" cy="51149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ru-RU" sz="2400" dirty="0" smtClean="0">
                <a:latin typeface="Arial" panose="020B0604020202020204" pitchFamily="34" charset="0"/>
                <a:cs typeface="Arial" panose="020B0604020202020204" pitchFamily="34" charset="0"/>
              </a:rPr>
              <a:t>     </a:t>
            </a:r>
            <a:r>
              <a:rPr lang="ru-RU" i="1" dirty="0">
                <a:latin typeface="Arial" panose="020B0604020202020204" pitchFamily="34" charset="0"/>
                <a:cs typeface="Arial" panose="020B0604020202020204" pitchFamily="34" charset="0"/>
              </a:rPr>
              <a:t>Автор </a:t>
            </a:r>
            <a:r>
              <a:rPr lang="ru-RU" i="1" dirty="0" smtClean="0">
                <a:latin typeface="Arial" panose="020B0604020202020204" pitchFamily="34" charset="0"/>
                <a:cs typeface="Arial" panose="020B0604020202020204" pitchFamily="34" charset="0"/>
              </a:rPr>
              <a:t>уверен, что человеческие судьбы формирует не «диктатура гена», а «</a:t>
            </a:r>
            <a:r>
              <a:rPr lang="ru-RU" altLang="ru-RU" i="1" kern="0" dirty="0" smtClean="0">
                <a:solidFill>
                  <a:srgbClr val="000000"/>
                </a:solidFill>
                <a:latin typeface="Arial" panose="020B0604020202020204" pitchFamily="34" charset="0"/>
                <a:ea typeface="MS Gothic"/>
                <a:cs typeface="Arial" panose="020B0604020202020204" pitchFamily="34" charset="0"/>
              </a:rPr>
              <a:t>призвание, радость освоения мира, азарт познания, дружба, любовь, роскошь человеческого общения».</a:t>
            </a:r>
          </a:p>
          <a:p>
            <a:pPr marL="0" indent="0" eaLnBrk="1" fontAlgn="auto" hangingPunct="1">
              <a:spcAft>
                <a:spcPts val="0"/>
              </a:spcAft>
              <a:buFont typeface="Arial" panose="020B0604020202020204" pitchFamily="34" charset="0"/>
              <a:buNone/>
              <a:defRPr/>
            </a:pPr>
            <a:r>
              <a:rPr lang="ru-RU" i="1" dirty="0" smtClean="0">
                <a:latin typeface="Arial" panose="020B0604020202020204" pitchFamily="34" charset="0"/>
                <a:cs typeface="Arial" panose="020B0604020202020204" pitchFamily="34" charset="0"/>
              </a:rPr>
              <a:t>     Несомненно, </a:t>
            </a:r>
            <a:r>
              <a:rPr lang="ru-RU" i="1" dirty="0" err="1" smtClean="0">
                <a:latin typeface="Arial" panose="020B0604020202020204" pitchFamily="34" charset="0"/>
                <a:cs typeface="Arial" panose="020B0604020202020204" pitchFamily="34" charset="0"/>
              </a:rPr>
              <a:t>Л.Жуховицкий</a:t>
            </a:r>
            <a:r>
              <a:rPr lang="ru-RU" i="1" dirty="0" smtClean="0">
                <a:latin typeface="Arial" panose="020B0604020202020204" pitchFamily="34" charset="0"/>
                <a:cs typeface="Arial" panose="020B0604020202020204" pitchFamily="34" charset="0"/>
              </a:rPr>
              <a:t> прав: от </a:t>
            </a:r>
            <a:r>
              <a:rPr lang="ru-RU" b="1" i="1" u="sng" dirty="0" smtClean="0">
                <a:latin typeface="Arial" panose="020B0604020202020204" pitchFamily="34" charset="0"/>
                <a:cs typeface="Arial" panose="020B0604020202020204" pitchFamily="34" charset="0"/>
              </a:rPr>
              <a:t>самого человека зависит, как сложится его жизнь.</a:t>
            </a:r>
            <a:r>
              <a:rPr lang="ru-RU" i="1" dirty="0" smtClean="0">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r>
              <a:rPr lang="ru-RU" i="1" dirty="0" smtClean="0">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К</a:t>
            </a:r>
            <a:r>
              <a:rPr lang="en-US" i="1" dirty="0" smtClean="0">
                <a:solidFill>
                  <a:srgbClr val="FF0000"/>
                </a:solidFill>
                <a:latin typeface="Arial" panose="020B0604020202020204" pitchFamily="34" charset="0"/>
                <a:cs typeface="Arial" panose="020B0604020202020204" pitchFamily="34" charset="0"/>
              </a:rPr>
              <a:t>a</a:t>
            </a:r>
            <a:r>
              <a:rPr lang="ru-RU" i="1" dirty="0" err="1">
                <a:solidFill>
                  <a:srgbClr val="FF0000"/>
                </a:solidFill>
                <a:latin typeface="Arial" panose="020B0604020202020204" pitchFamily="34" charset="0"/>
                <a:cs typeface="Arial" panose="020B0604020202020204" pitchFamily="34" charset="0"/>
              </a:rPr>
              <a:t>ждый</a:t>
            </a:r>
            <a:r>
              <a:rPr lang="ru-RU" i="1" dirty="0">
                <a:solidFill>
                  <a:srgbClr val="FF0000"/>
                </a:solidFill>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м</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ж</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т </a:t>
            </a:r>
            <a:r>
              <a:rPr lang="ru-RU" i="1" dirty="0" err="1">
                <a:solidFill>
                  <a:srgbClr val="FF0000"/>
                </a:solidFill>
                <a:latin typeface="Arial" panose="020B0604020202020204" pitchFamily="34" charset="0"/>
                <a:cs typeface="Arial" panose="020B0604020202020204" pitchFamily="34" charset="0"/>
              </a:rPr>
              <a:t>изм</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нить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и г</a:t>
            </a:r>
            <a:r>
              <a:rPr lang="en-US" i="1" dirty="0">
                <a:solidFill>
                  <a:srgbClr val="FF0000"/>
                </a:solidFill>
                <a:latin typeface="Arial" panose="020B0604020202020204" pitchFamily="34" charset="0"/>
                <a:cs typeface="Arial" panose="020B0604020202020204" pitchFamily="34" charset="0"/>
              </a:rPr>
              <a:t>e</a:t>
            </a:r>
            <a:r>
              <a:rPr lang="ru-RU" i="1" dirty="0" err="1">
                <a:solidFill>
                  <a:srgbClr val="FF0000"/>
                </a:solidFill>
                <a:latin typeface="Arial" panose="020B0604020202020204" pitchFamily="34" charset="0"/>
                <a:cs typeface="Arial" panose="020B0604020202020204" pitchFamily="34" charset="0"/>
              </a:rPr>
              <a:t>ны</a:t>
            </a:r>
            <a:r>
              <a:rPr lang="ru-RU" i="1" dirty="0">
                <a:solidFill>
                  <a:srgbClr val="FF0000"/>
                </a:solidFill>
                <a:latin typeface="Arial" panose="020B0604020202020204" pitchFamily="34" charset="0"/>
                <a:cs typeface="Arial" panose="020B0604020202020204" pitchFamily="34" charset="0"/>
              </a:rPr>
              <a:t> </a:t>
            </a:r>
            <a:r>
              <a:rPr lang="ru-RU" i="1" dirty="0" smtClean="0">
                <a:solidFill>
                  <a:srgbClr val="FF0000"/>
                </a:solidFill>
                <a:latin typeface="Arial" panose="020B0604020202020204" pitchFamily="34" charset="0"/>
                <a:cs typeface="Arial" panose="020B0604020202020204" pitchFamily="34" charset="0"/>
              </a:rPr>
              <a:t>и, </a:t>
            </a:r>
            <a:r>
              <a:rPr lang="ru-RU" i="1" dirty="0">
                <a:solidFill>
                  <a:srgbClr val="FF0000"/>
                </a:solidFill>
                <a:latin typeface="Arial" panose="020B0604020202020204" pitchFamily="34" charset="0"/>
                <a:cs typeface="Arial" panose="020B0604020202020204" pitchFamily="34" charset="0"/>
              </a:rPr>
              <a:t>к</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к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л</a:t>
            </a:r>
            <a:r>
              <a:rPr lang="en-US" i="1" dirty="0">
                <a:solidFill>
                  <a:srgbClr val="FF0000"/>
                </a:solidFill>
                <a:latin typeface="Arial" panose="020B0604020202020204" pitchFamily="34" charset="0"/>
                <a:cs typeface="Arial" panose="020B0604020202020204" pitchFamily="34" charset="0"/>
              </a:rPr>
              <a:t>e</a:t>
            </a:r>
            <a:r>
              <a:rPr lang="ru-RU" i="1" dirty="0">
                <a:solidFill>
                  <a:srgbClr val="FF0000"/>
                </a:solidFill>
                <a:latin typeface="Arial" panose="020B0604020202020204" pitchFamily="34" charset="0"/>
                <a:cs typeface="Arial" panose="020B0604020202020204" pitchFamily="34" charset="0"/>
              </a:rPr>
              <a:t>д</a:t>
            </a:r>
            <a:r>
              <a:rPr lang="en-US" i="1" dirty="0">
                <a:solidFill>
                  <a:srgbClr val="FF0000"/>
                </a:solidFill>
                <a:latin typeface="Arial" panose="020B0604020202020204" pitchFamily="34" charset="0"/>
                <a:cs typeface="Arial" panose="020B0604020202020204" pitchFamily="34" charset="0"/>
              </a:rPr>
              <a:t>c</a:t>
            </a:r>
            <a:r>
              <a:rPr lang="ru-RU" i="1" dirty="0" err="1">
                <a:solidFill>
                  <a:srgbClr val="FF0000"/>
                </a:solidFill>
                <a:latin typeface="Arial" panose="020B0604020202020204" pitchFamily="34" charset="0"/>
                <a:cs typeface="Arial" panose="020B0604020202020204" pitchFamily="34" charset="0"/>
              </a:rPr>
              <a:t>тви</a:t>
            </a:r>
            <a:r>
              <a:rPr lang="en-US" i="1" dirty="0" smtClean="0">
                <a:solidFill>
                  <a:srgbClr val="FF0000"/>
                </a:solidFill>
                <a:latin typeface="Arial" panose="020B0604020202020204" pitchFamily="34" charset="0"/>
                <a:cs typeface="Arial" panose="020B0604020202020204" pitchFamily="34" charset="0"/>
              </a:rPr>
              <a:t>e</a:t>
            </a:r>
            <a:r>
              <a:rPr lang="ru-RU" i="1" dirty="0" smtClean="0">
                <a:solidFill>
                  <a:srgbClr val="FF0000"/>
                </a:solidFill>
                <a:latin typeface="Arial" panose="020B0604020202020204" pitchFamily="34" charset="0"/>
                <a:cs typeface="Arial" panose="020B0604020202020204" pitchFamily="34" charset="0"/>
              </a:rPr>
              <a:t>,</a:t>
            </a:r>
            <a:r>
              <a:rPr lang="en-US" i="1" dirty="0" smtClean="0">
                <a:solidFill>
                  <a:srgbClr val="FF0000"/>
                </a:solidFill>
                <a:latin typeface="Arial" panose="020B0604020202020204" pitchFamily="34" charset="0"/>
                <a:cs typeface="Arial" panose="020B0604020202020204" pitchFamily="34" charset="0"/>
              </a:rPr>
              <a:t>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smtClean="0">
                <a:solidFill>
                  <a:srgbClr val="FF0000"/>
                </a:solidFill>
                <a:latin typeface="Arial" panose="020B0604020202020204" pitchFamily="34" charset="0"/>
                <a:cs typeface="Arial" panose="020B0604020202020204" pitchFamily="34" charset="0"/>
              </a:rPr>
              <a:t>ю судьбу, </a:t>
            </a:r>
            <a:r>
              <a:rPr lang="ru-RU" i="1" dirty="0">
                <a:solidFill>
                  <a:srgbClr val="FF0000"/>
                </a:solidFill>
                <a:latin typeface="Arial" panose="020B0604020202020204" pitchFamily="34" charset="0"/>
                <a:cs typeface="Arial" panose="020B0604020202020204" pitchFamily="34" charset="0"/>
              </a:rPr>
              <a:t>е</a:t>
            </a:r>
            <a:r>
              <a:rPr lang="ru-RU" i="1" dirty="0" smtClean="0">
                <a:solidFill>
                  <a:srgbClr val="FF0000"/>
                </a:solidFill>
                <a:latin typeface="Arial" panose="020B0604020202020204" pitchFamily="34" charset="0"/>
                <a:cs typeface="Arial" panose="020B0604020202020204" pitchFamily="34" charset="0"/>
              </a:rPr>
              <a:t>сли будет </a:t>
            </a:r>
            <a:r>
              <a:rPr lang="en-US" i="1" dirty="0" smtClean="0">
                <a:solidFill>
                  <a:srgbClr val="FF0000"/>
                </a:solidFill>
                <a:latin typeface="Arial" panose="020B0604020202020204" pitchFamily="34" charset="0"/>
                <a:cs typeface="Arial" panose="020B0604020202020204" pitchFamily="34" charset="0"/>
              </a:rPr>
              <a:t>pa</a:t>
            </a:r>
            <a:r>
              <a:rPr lang="ru-RU" i="1" dirty="0">
                <a:solidFill>
                  <a:srgbClr val="FF0000"/>
                </a:solidFill>
                <a:latin typeface="Arial" panose="020B0604020202020204" pitchFamily="34" charset="0"/>
                <a:cs typeface="Arial" panose="020B0604020202020204" pitchFamily="34" charset="0"/>
              </a:rPr>
              <a:t>б</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т</a:t>
            </a:r>
            <a:r>
              <a:rPr lang="en-US" i="1" dirty="0">
                <a:solidFill>
                  <a:srgbClr val="FF0000"/>
                </a:solidFill>
                <a:latin typeface="Arial" panose="020B0604020202020204" pitchFamily="34" charset="0"/>
                <a:cs typeface="Arial" panose="020B0604020202020204" pitchFamily="34" charset="0"/>
              </a:rPr>
              <a:t>a</a:t>
            </a:r>
            <a:r>
              <a:rPr lang="ru-RU" i="1" dirty="0" err="1">
                <a:solidFill>
                  <a:srgbClr val="FF0000"/>
                </a:solidFill>
                <a:latin typeface="Arial" panose="020B0604020202020204" pitchFamily="34" charset="0"/>
                <a:cs typeface="Arial" panose="020B0604020202020204" pitchFamily="34" charset="0"/>
              </a:rPr>
              <a:t>ть</a:t>
            </a:r>
            <a:r>
              <a:rPr lang="ru-RU" i="1" dirty="0">
                <a:solidFill>
                  <a:srgbClr val="FF0000"/>
                </a:solidFill>
                <a:latin typeface="Arial" panose="020B0604020202020204" pitchFamily="34" charset="0"/>
                <a:cs typeface="Arial" panose="020B0604020202020204" pitchFamily="34" charset="0"/>
              </a:rPr>
              <a:t> н</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д </a:t>
            </a:r>
            <a:r>
              <a:rPr lang="en-US" i="1" dirty="0">
                <a:solidFill>
                  <a:srgbClr val="FF0000"/>
                </a:solidFill>
                <a:latin typeface="Arial" panose="020B0604020202020204" pitchFamily="34" charset="0"/>
                <a:cs typeface="Arial" panose="020B0604020202020204" pitchFamily="34" charset="0"/>
              </a:rPr>
              <a:t>co</a:t>
            </a:r>
            <a:r>
              <a:rPr lang="ru-RU" i="1" dirty="0">
                <a:solidFill>
                  <a:srgbClr val="FF0000"/>
                </a:solidFill>
                <a:latin typeface="Arial" panose="020B0604020202020204" pitchFamily="34" charset="0"/>
                <a:cs typeface="Arial" panose="020B0604020202020204" pitchFamily="34" charset="0"/>
              </a:rPr>
              <a:t>б</a:t>
            </a:r>
            <a:r>
              <a:rPr lang="en-US" i="1" dirty="0">
                <a:solidFill>
                  <a:srgbClr val="FF0000"/>
                </a:solidFill>
                <a:latin typeface="Arial" panose="020B0604020202020204" pitchFamily="34" charset="0"/>
                <a:cs typeface="Arial" panose="020B0604020202020204" pitchFamily="34" charset="0"/>
              </a:rPr>
              <a:t>o</a:t>
            </a:r>
            <a:r>
              <a:rPr lang="ru-RU" i="1" dirty="0">
                <a:solidFill>
                  <a:srgbClr val="FF0000"/>
                </a:solidFill>
                <a:latin typeface="Arial" panose="020B0604020202020204" pitchFamily="34" charset="0"/>
                <a:cs typeface="Arial" panose="020B0604020202020204" pitchFamily="34" charset="0"/>
              </a:rPr>
              <a:t>й, н</a:t>
            </a:r>
            <a:r>
              <a:rPr lang="en-US" i="1" dirty="0">
                <a:solidFill>
                  <a:srgbClr val="FF0000"/>
                </a:solidFill>
                <a:latin typeface="Arial" panose="020B0604020202020204" pitchFamily="34" charset="0"/>
                <a:cs typeface="Arial" panose="020B0604020202020204" pitchFamily="34" charset="0"/>
              </a:rPr>
              <a:t>a</a:t>
            </a:r>
            <a:r>
              <a:rPr lang="ru-RU" i="1" dirty="0">
                <a:solidFill>
                  <a:srgbClr val="FF0000"/>
                </a:solidFill>
                <a:latin typeface="Arial" panose="020B0604020202020204" pitchFamily="34" charset="0"/>
                <a:cs typeface="Arial" panose="020B0604020202020204" pitchFamily="34" charset="0"/>
              </a:rPr>
              <a:t>д </a:t>
            </a:r>
            <a:r>
              <a:rPr lang="en-US" i="1" dirty="0">
                <a:solidFill>
                  <a:srgbClr val="FF0000"/>
                </a:solidFill>
                <a:latin typeface="Arial" panose="020B0604020202020204" pitchFamily="34" charset="0"/>
                <a:cs typeface="Arial" panose="020B0604020202020204" pitchFamily="34" charset="0"/>
              </a:rPr>
              <a:t>c</a:t>
            </a:r>
            <a:r>
              <a:rPr lang="ru-RU" i="1" dirty="0">
                <a:solidFill>
                  <a:srgbClr val="FF0000"/>
                </a:solidFill>
                <a:latin typeface="Arial" panose="020B0604020202020204" pitchFamily="34" charset="0"/>
                <a:cs typeface="Arial" panose="020B0604020202020204" pitchFamily="34" charset="0"/>
              </a:rPr>
              <a:t>в</a:t>
            </a:r>
            <a:r>
              <a:rPr lang="en-US" i="1" dirty="0">
                <a:solidFill>
                  <a:srgbClr val="FF0000"/>
                </a:solidFill>
                <a:latin typeface="Arial" panose="020B0604020202020204" pitchFamily="34" charset="0"/>
                <a:cs typeface="Arial" panose="020B0604020202020204" pitchFamily="34" charset="0"/>
              </a:rPr>
              <a:t>o</a:t>
            </a:r>
            <a:r>
              <a:rPr lang="ru-RU" i="1" dirty="0" smtClean="0">
                <a:solidFill>
                  <a:srgbClr val="FF0000"/>
                </a:solidFill>
                <a:latin typeface="Arial" panose="020B0604020202020204" pitchFamily="34" charset="0"/>
                <a:cs typeface="Arial" panose="020B0604020202020204" pitchFamily="34" charset="0"/>
              </a:rPr>
              <a:t>им развитием. Осуществление самых невероятных желаний </a:t>
            </a:r>
            <a:r>
              <a:rPr lang="ru-RU" i="1" dirty="0">
                <a:solidFill>
                  <a:srgbClr val="FF0000"/>
                </a:solidFill>
                <a:latin typeface="Arial" panose="020B0604020202020204" pitchFamily="34" charset="0"/>
                <a:cs typeface="Arial" panose="020B0604020202020204" pitchFamily="34" charset="0"/>
              </a:rPr>
              <a:t>зависит только от </a:t>
            </a:r>
            <a:r>
              <a:rPr lang="ru-RU" i="1" dirty="0" smtClean="0">
                <a:solidFill>
                  <a:srgbClr val="FF0000"/>
                </a:solidFill>
                <a:latin typeface="Arial" panose="020B0604020202020204" pitchFamily="34" charset="0"/>
                <a:cs typeface="Arial" panose="020B0604020202020204" pitchFamily="34" charset="0"/>
              </a:rPr>
              <a:t>уверенности </a:t>
            </a:r>
            <a:r>
              <a:rPr lang="ru-RU" i="1" dirty="0">
                <a:solidFill>
                  <a:srgbClr val="FF0000"/>
                </a:solidFill>
                <a:latin typeface="Arial" panose="020B0604020202020204" pitchFamily="34" charset="0"/>
                <a:cs typeface="Arial" panose="020B0604020202020204" pitchFamily="34" charset="0"/>
              </a:rPr>
              <a:t>в своих силах. </a:t>
            </a:r>
            <a:r>
              <a:rPr lang="ru-RU" dirty="0">
                <a:solidFill>
                  <a:srgbClr val="FF0000"/>
                </a:solidFill>
              </a:rPr>
              <a:t/>
            </a:r>
            <a:br>
              <a:rPr lang="ru-RU" dirty="0">
                <a:solidFill>
                  <a:srgbClr val="FF0000"/>
                </a:solidFill>
              </a:rPr>
            </a:br>
            <a:r>
              <a:rPr lang="ru-RU" dirty="0">
                <a:solidFill>
                  <a:srgbClr val="FF0000"/>
                </a:solidFill>
              </a:rPr>
              <a:t/>
            </a:r>
            <a:br>
              <a:rPr lang="ru-RU" dirty="0">
                <a:solidFill>
                  <a:srgbClr val="FF0000"/>
                </a:solidFill>
              </a:rPr>
            </a:br>
            <a:r>
              <a:rPr lang="ru-RU" dirty="0"/>
              <a:t/>
            </a:r>
            <a:br>
              <a:rPr lang="ru-RU" dirty="0"/>
            </a:br>
            <a:endParaRPr lang="ru-RU" i="1" dirty="0">
              <a:solidFill>
                <a:srgbClr val="FF0000"/>
              </a:solidFill>
              <a:latin typeface="Arial" panose="020B0604020202020204" pitchFamily="34" charset="0"/>
              <a:cs typeface="Arial" panose="020B0604020202020204" pitchFamily="34" charset="0"/>
            </a:endParaRPr>
          </a:p>
        </p:txBody>
      </p:sp>
      <p:sp>
        <p:nvSpPr>
          <p:cNvPr id="4" name="Заголовок 1"/>
          <p:cNvSpPr>
            <a:spLocks noGrp="1"/>
          </p:cNvSpPr>
          <p:nvPr>
            <p:ph type="title"/>
          </p:nvPr>
        </p:nvSpPr>
        <p:spPr>
          <a:xfrm>
            <a:off x="639763" y="431800"/>
            <a:ext cx="9059862" cy="506413"/>
          </a:xfrm>
        </p:spPr>
        <p:txBody>
          <a:bodyPr rtlCol="0">
            <a:normAutofit fontScale="90000"/>
          </a:bodyPr>
          <a:lstStyle/>
          <a:p>
            <a:pPr algn="ctr" eaLnBrk="1" fontAlgn="auto" hangingPunct="1">
              <a:spcAft>
                <a:spcPts val="0"/>
              </a:spcAft>
              <a:defRPr/>
            </a:pPr>
            <a:r>
              <a:rPr lang="ru-RU" sz="3200" b="1" dirty="0">
                <a:solidFill>
                  <a:srgbClr val="FF0000"/>
                </a:solidFill>
                <a:latin typeface="Arial" panose="020B0604020202020204" pitchFamily="34" charset="0"/>
                <a:cs typeface="Arial" panose="020B0604020202020204" pitchFamily="34" charset="0"/>
              </a:rPr>
              <a:t>Критерий </a:t>
            </a:r>
            <a:r>
              <a:rPr lang="ru-RU" sz="3200" b="1" dirty="0" smtClean="0">
                <a:solidFill>
                  <a:srgbClr val="FF0000"/>
                </a:solidFill>
                <a:latin typeface="Arial" panose="020B0604020202020204" pitchFamily="34" charset="0"/>
                <a:cs typeface="Arial" panose="020B0604020202020204" pitchFamily="34" charset="0"/>
              </a:rPr>
              <a:t>4 (текст </a:t>
            </a:r>
            <a:r>
              <a:rPr lang="ru-RU" sz="3200" b="1" dirty="0" err="1">
                <a:solidFill>
                  <a:srgbClr val="FF0000"/>
                </a:solidFill>
                <a:latin typeface="Arial" panose="020B0604020202020204" pitchFamily="34" charset="0"/>
                <a:cs typeface="Arial" panose="020B0604020202020204" pitchFamily="34" charset="0"/>
              </a:rPr>
              <a:t>Л</a:t>
            </a:r>
            <a:r>
              <a:rPr lang="ru-RU" sz="3200" b="1" dirty="0" err="1" smtClean="0">
                <a:solidFill>
                  <a:srgbClr val="FF0000"/>
                </a:solidFill>
                <a:latin typeface="Arial" panose="020B0604020202020204" pitchFamily="34" charset="0"/>
                <a:cs typeface="Arial" panose="020B0604020202020204" pitchFamily="34" charset="0"/>
              </a:rPr>
              <a:t>.Жуховицкого</a:t>
            </a:r>
            <a:r>
              <a:rPr lang="ru-RU" sz="3200" b="1" dirty="0" smtClean="0">
                <a:solidFill>
                  <a:srgbClr val="FF0000"/>
                </a:solidFill>
                <a:latin typeface="Arial" panose="020B0604020202020204" pitchFamily="34" charset="0"/>
                <a:cs typeface="Arial" panose="020B0604020202020204" pitchFamily="34" charset="0"/>
              </a:rPr>
              <a:t>)   Вариант 1</a:t>
            </a:r>
            <a:endParaRPr lang="ru-RU" sz="3200" b="1" dirty="0">
              <a:solidFill>
                <a:srgbClr val="FF0000"/>
              </a:solidFill>
              <a:latin typeface="Arial" panose="020B0604020202020204" pitchFamily="34" charset="0"/>
              <a:cs typeface="Arial" panose="020B0604020202020204" pitchFamily="34" charset="0"/>
            </a:endParaRPr>
          </a:p>
        </p:txBody>
      </p:sp>
      <p:pic>
        <p:nvPicPr>
          <p:cNvPr id="79875" name="Рисунок 1"/>
          <p:cNvPicPr>
            <a:picLocks noChangeAspect="1"/>
          </p:cNvPicPr>
          <p:nvPr/>
        </p:nvPicPr>
        <p:blipFill>
          <a:blip r:embed="rId2"/>
          <a:srcRect/>
          <a:stretch>
            <a:fillRect/>
          </a:stretch>
        </p:blipFill>
        <p:spPr bwMode="auto">
          <a:xfrm>
            <a:off x="9539288" y="2206625"/>
            <a:ext cx="2527300" cy="212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312738"/>
            <a:ext cx="12155488" cy="493712"/>
          </a:xfrm>
        </p:spPr>
        <p:txBody>
          <a:bodyPr>
            <a:normAutofit fontScale="90000"/>
          </a:bodyPr>
          <a:lstStyle/>
          <a:p>
            <a:pPr eaLnBrk="1" hangingPunct="1">
              <a:defRPr/>
            </a:pPr>
            <a:r>
              <a:rPr lang="ru-RU" sz="3200" b="1" dirty="0">
                <a:solidFill>
                  <a:srgbClr val="FF0000"/>
                </a:solidFill>
                <a:latin typeface="Arial" panose="020B0604020202020204" pitchFamily="34" charset="0"/>
                <a:cs typeface="Arial" panose="020B0604020202020204" pitchFamily="34" charset="0"/>
              </a:rPr>
              <a:t>Критерий 4 (текст </a:t>
            </a:r>
            <a:r>
              <a:rPr lang="ru-RU" sz="3200" b="1" dirty="0" err="1">
                <a:solidFill>
                  <a:srgbClr val="FF0000"/>
                </a:solidFill>
                <a:latin typeface="Arial" panose="020B0604020202020204" pitchFamily="34" charset="0"/>
                <a:cs typeface="Arial" panose="020B0604020202020204" pitchFamily="34" charset="0"/>
              </a:rPr>
              <a:t>Л.Жуховицкого</a:t>
            </a:r>
            <a:r>
              <a:rPr lang="ru-RU" sz="3200" b="1" dirty="0" smtClean="0">
                <a:solidFill>
                  <a:srgbClr val="FF0000"/>
                </a:solidFill>
                <a:latin typeface="Arial" panose="020B0604020202020204" pitchFamily="34" charset="0"/>
                <a:cs typeface="Arial" panose="020B0604020202020204" pitchFamily="34" charset="0"/>
              </a:rPr>
              <a:t>).   Варианты обоснования</a:t>
            </a:r>
            <a:endParaRPr lang="ru-RU" sz="3200" b="1" dirty="0">
              <a:solidFill>
                <a:srgbClr val="FF000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47663" y="901700"/>
            <a:ext cx="11687175" cy="5668963"/>
          </a:xfrm>
        </p:spPr>
        <p:txBody>
          <a:bodyPr>
            <a:normAutofit fontScale="25000" lnSpcReduction="20000"/>
          </a:bodyPr>
          <a:lstStyle/>
          <a:p>
            <a:pPr algn="l" eaLnBrk="1" hangingPunct="1">
              <a:defRPr/>
            </a:pPr>
            <a:r>
              <a:rPr lang="ru-RU" sz="8000" dirty="0" smtClean="0">
                <a:latin typeface="Arial" panose="020B0604020202020204" pitchFamily="34" charset="0"/>
                <a:cs typeface="Arial" panose="020B0604020202020204" pitchFamily="34" charset="0"/>
              </a:rPr>
              <a:t>    Автор уверен, что человеческие судьбы формирует не «диктатура гена», а «</a:t>
            </a:r>
            <a:r>
              <a:rPr lang="ru-RU" altLang="ru-RU" sz="8000" kern="0" dirty="0" smtClean="0">
                <a:solidFill>
                  <a:srgbClr val="000000"/>
                </a:solidFill>
                <a:latin typeface="Arial" panose="020B0604020202020204" pitchFamily="34" charset="0"/>
                <a:ea typeface="MS Gothic"/>
                <a:cs typeface="Arial" panose="020B0604020202020204" pitchFamily="34" charset="0"/>
              </a:rPr>
              <a:t>призвание, радость освоения мира, азарт познания, дружба, любовь, роскошь человеческого общения».</a:t>
            </a:r>
          </a:p>
          <a:p>
            <a:pPr algn="l" eaLnBrk="1" hangingPunct="1">
              <a:defRPr/>
            </a:pPr>
            <a:r>
              <a:rPr lang="ru-RU" sz="9600" dirty="0" smtClean="0">
                <a:solidFill>
                  <a:srgbClr val="222222"/>
                </a:solidFill>
                <a:latin typeface="Arial" panose="020B0604020202020204" pitchFamily="34" charset="0"/>
                <a:cs typeface="Arial" panose="020B0604020202020204" pitchFamily="34" charset="0"/>
              </a:rPr>
              <a:t>    </a:t>
            </a:r>
            <a:r>
              <a:rPr lang="ru-RU" sz="9600" b="1" dirty="0" smtClean="0">
                <a:solidFill>
                  <a:srgbClr val="FF0000"/>
                </a:solidFill>
                <a:latin typeface="Arial" panose="020B0604020202020204" pitchFamily="34" charset="0"/>
                <a:cs typeface="Arial" panose="020B0604020202020204" pitchFamily="34" charset="0"/>
              </a:rPr>
              <a:t>Действительно, от самого человека зависит, как сложится его жизнь. </a:t>
            </a:r>
          </a:p>
          <a:p>
            <a:pPr algn="l" eaLnBrk="1" hangingPunct="1">
              <a:defRPr/>
            </a:pPr>
            <a:endParaRPr lang="ru-RU" sz="6000" b="1" dirty="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smtClean="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a:solidFill>
                <a:srgbClr val="FF0000"/>
              </a:solidFill>
              <a:latin typeface="Arial" panose="020B0604020202020204" pitchFamily="34" charset="0"/>
              <a:cs typeface="Arial" panose="020B0604020202020204" pitchFamily="34" charset="0"/>
            </a:endParaRPr>
          </a:p>
          <a:p>
            <a:pPr algn="l" eaLnBrk="1" hangingPunct="1">
              <a:defRPr/>
            </a:pPr>
            <a:endParaRPr lang="ru-RU" sz="6000" dirty="0" smtClean="0">
              <a:solidFill>
                <a:srgbClr val="FF0000"/>
              </a:solidFill>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sz="6000" dirty="0" smtClean="0">
              <a:latin typeface="Arial" panose="020B0604020202020204" pitchFamily="34" charset="0"/>
              <a:cs typeface="Arial" panose="020B0604020202020204" pitchFamily="34" charset="0"/>
            </a:endParaRPr>
          </a:p>
          <a:p>
            <a:pPr algn="l" eaLnBrk="1" hangingPunct="1">
              <a:defRPr/>
            </a:pPr>
            <a:endParaRPr lang="ru-RU" altLang="ru-RU" dirty="0" smtClean="0">
              <a:latin typeface="Arial" panose="020B0604020202020204" pitchFamily="34" charset="0"/>
              <a:cs typeface="Arial" panose="020B0604020202020204" pitchFamily="34" charset="0"/>
            </a:endParaRPr>
          </a:p>
          <a:p>
            <a:pPr algn="l" eaLnBrk="1" hangingPunct="1">
              <a:defRPr/>
            </a:pPr>
            <a:r>
              <a:rPr lang="ru-RU" alt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4" name="Прямоугольник 3"/>
          <p:cNvSpPr/>
          <p:nvPr/>
        </p:nvSpPr>
        <p:spPr>
          <a:xfrm>
            <a:off x="152400" y="1949450"/>
            <a:ext cx="11882438" cy="98266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ru-RU" sz="2000" dirty="0">
                <a:solidFill>
                  <a:schemeClr val="tx1"/>
                </a:solidFill>
                <a:latin typeface="Arial" panose="020B0604020202020204" pitchFamily="34" charset="0"/>
                <a:cs typeface="Arial" panose="020B0604020202020204" pitchFamily="34" charset="0"/>
              </a:rPr>
              <a:t>Так считает и генетик, академик РАМН </a:t>
            </a:r>
            <a:r>
              <a:rPr lang="ru-RU" altLang="ru-RU" sz="2000" dirty="0" err="1">
                <a:solidFill>
                  <a:schemeClr val="tx1"/>
                </a:solidFill>
                <a:latin typeface="Arial" panose="020B0604020202020204" pitchFamily="34" charset="0"/>
                <a:cs typeface="Arial" panose="020B0604020202020204" pitchFamily="34" charset="0"/>
              </a:rPr>
              <a:t>Н.Бочков</a:t>
            </a:r>
            <a:r>
              <a:rPr lang="ru-RU" altLang="ru-RU" sz="2000" dirty="0">
                <a:solidFill>
                  <a:schemeClr val="tx1"/>
                </a:solidFill>
                <a:latin typeface="Arial" panose="020B0604020202020204" pitchFamily="34" charset="0"/>
                <a:cs typeface="Arial" panose="020B0604020202020204" pitchFamily="34" charset="0"/>
              </a:rPr>
              <a:t>. Учёный уверен, что можно управлять судьбой, даже зная свою наследственность. Если же определенные гены не позволяют человеку быть, например, музыкантом, он может по собственной воле стать спортсменом. </a:t>
            </a:r>
          </a:p>
        </p:txBody>
      </p:sp>
      <p:sp>
        <p:nvSpPr>
          <p:cNvPr id="5" name="Прямоугольник 4"/>
          <p:cNvSpPr/>
          <p:nvPr/>
        </p:nvSpPr>
        <p:spPr>
          <a:xfrm>
            <a:off x="152400" y="3160713"/>
            <a:ext cx="11801475" cy="95408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000" dirty="0" smtClean="0">
                <a:solidFill>
                  <a:schemeClr val="tx1"/>
                </a:solidFill>
                <a:latin typeface="Arial" panose="020B0604020202020204" pitchFamily="34" charset="0"/>
                <a:cs typeface="Arial" panose="020B0604020202020204" pitchFamily="34" charset="0"/>
              </a:rPr>
              <a:t>Георгий </a:t>
            </a:r>
            <a:r>
              <a:rPr lang="ru-RU" sz="2000" dirty="0">
                <a:solidFill>
                  <a:schemeClr val="tx1"/>
                </a:solidFill>
                <a:latin typeface="Arial" panose="020B0604020202020204" pitchFamily="34" charset="0"/>
                <a:cs typeface="Arial" panose="020B0604020202020204" pitchFamily="34" charset="0"/>
              </a:rPr>
              <a:t>Константинович Жуков родился в семье простого крестьянина, но личная отвага, мужество, горячее стремление к самообразованию сделали его знаменитым Маршалом, принимавшим парад Победы на Красной площади.</a:t>
            </a:r>
            <a:r>
              <a:rPr lang="ru-RU"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Прямоугольник 5"/>
          <p:cNvSpPr/>
          <p:nvPr/>
        </p:nvSpPr>
        <p:spPr>
          <a:xfrm>
            <a:off x="152400" y="4343400"/>
            <a:ext cx="11882438" cy="117633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ru-RU" sz="2000" dirty="0" smtClean="0">
                <a:solidFill>
                  <a:schemeClr val="tx1"/>
                </a:solidFill>
                <a:latin typeface="Arial" panose="020B0604020202020204" pitchFamily="34" charset="0"/>
                <a:cs typeface="Arial" panose="020B0604020202020204" pitchFamily="34" charset="0"/>
              </a:rPr>
              <a:t>Вот и  </a:t>
            </a:r>
            <a:r>
              <a:rPr lang="ru-RU" altLang="ru-RU" sz="2000" dirty="0" err="1" smtClean="0">
                <a:solidFill>
                  <a:schemeClr val="tx1"/>
                </a:solidFill>
                <a:latin typeface="Arial" panose="020B0604020202020204" pitchFamily="34" charset="0"/>
                <a:cs typeface="Arial" panose="020B0604020202020204" pitchFamily="34" charset="0"/>
              </a:rPr>
              <a:t>Е.Базаров</a:t>
            </a:r>
            <a:r>
              <a:rPr lang="ru-RU" altLang="ru-RU" sz="2000" dirty="0" smtClean="0">
                <a:solidFill>
                  <a:schemeClr val="tx1"/>
                </a:solidFill>
                <a:latin typeface="Arial" panose="020B0604020202020204" pitchFamily="34" charset="0"/>
                <a:cs typeface="Arial" panose="020B0604020202020204" pitchFamily="34" charset="0"/>
              </a:rPr>
              <a:t>, герой романа </a:t>
            </a:r>
            <a:r>
              <a:rPr lang="ru-RU" altLang="ru-RU" sz="2000" dirty="0" err="1" smtClean="0">
                <a:solidFill>
                  <a:schemeClr val="tx1"/>
                </a:solidFill>
                <a:latin typeface="Arial" panose="020B0604020202020204" pitchFamily="34" charset="0"/>
                <a:cs typeface="Arial" panose="020B0604020202020204" pitchFamily="34" charset="0"/>
              </a:rPr>
              <a:t>И.С.Тургенева</a:t>
            </a:r>
            <a:r>
              <a:rPr lang="ru-RU" altLang="ru-RU" sz="2000" dirty="0" smtClean="0">
                <a:solidFill>
                  <a:schemeClr val="tx1"/>
                </a:solidFill>
                <a:latin typeface="Arial" panose="020B0604020202020204" pitchFamily="34" charset="0"/>
                <a:cs typeface="Arial" panose="020B0604020202020204" pitchFamily="34" charset="0"/>
              </a:rPr>
              <a:t> «Отцы и дети», тоже изменил </a:t>
            </a:r>
            <a:r>
              <a:rPr lang="ru-RU" altLang="ru-RU" sz="2000" dirty="0">
                <a:solidFill>
                  <a:schemeClr val="tx1"/>
                </a:solidFill>
                <a:latin typeface="Arial" panose="020B0604020202020204" pitchFamily="34" charset="0"/>
                <a:cs typeface="Arial" panose="020B0604020202020204" pitchFamily="34" charset="0"/>
              </a:rPr>
              <a:t>свою судьбу вопреки </a:t>
            </a:r>
            <a:r>
              <a:rPr lang="ru-RU" altLang="ru-RU" sz="2000" dirty="0" smtClean="0">
                <a:solidFill>
                  <a:schemeClr val="tx1"/>
                </a:solidFill>
                <a:latin typeface="Arial" panose="020B0604020202020204" pitchFamily="34" charset="0"/>
                <a:cs typeface="Arial" panose="020B0604020202020204" pitchFamily="34" charset="0"/>
              </a:rPr>
              <a:t>наследственности. </a:t>
            </a:r>
            <a:r>
              <a:rPr lang="ru-RU" altLang="ru-RU" sz="2000" dirty="0">
                <a:solidFill>
                  <a:schemeClr val="tx1"/>
                </a:solidFill>
                <a:latin typeface="Arial" panose="020B0604020202020204" pitchFamily="34" charset="0"/>
                <a:cs typeface="Arial" panose="020B0604020202020204" pitchFamily="34" charset="0"/>
              </a:rPr>
              <a:t>Его дед «землю пахал», а сам Евгений стал учёным, утверждавшим, что «всякий человек сам себя воспитать должен»…..</a:t>
            </a:r>
          </a:p>
        </p:txBody>
      </p:sp>
      <p:sp>
        <p:nvSpPr>
          <p:cNvPr id="7" name="Стрелка вниз 6"/>
          <p:cNvSpPr/>
          <p:nvPr/>
        </p:nvSpPr>
        <p:spPr>
          <a:xfrm>
            <a:off x="9817100" y="1762125"/>
            <a:ext cx="136525" cy="2641600"/>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низ 7"/>
          <p:cNvSpPr/>
          <p:nvPr/>
        </p:nvSpPr>
        <p:spPr>
          <a:xfrm>
            <a:off x="10612438" y="1741488"/>
            <a:ext cx="136525" cy="1419225"/>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a:off x="11187113" y="1735138"/>
            <a:ext cx="136525" cy="377825"/>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авая фигурная скобка 10"/>
          <p:cNvSpPr/>
          <p:nvPr/>
        </p:nvSpPr>
        <p:spPr>
          <a:xfrm rot="5400000">
            <a:off x="5730081" y="-326231"/>
            <a:ext cx="727075" cy="11882438"/>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p:nvPr/>
        </p:nvSpPr>
        <p:spPr>
          <a:xfrm>
            <a:off x="2085975" y="6192838"/>
            <a:ext cx="7867650" cy="66516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solidFill>
                  <a:srgbClr val="FF0000"/>
                </a:solidFill>
                <a:latin typeface="Arial" panose="020B0604020202020204" pitchFamily="34" charset="0"/>
                <a:cs typeface="Arial" panose="020B0604020202020204" pitchFamily="34" charset="0"/>
              </a:rPr>
              <a:t>вывод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Effect transition="in" filter="wipe(down)">
                                      <p:cBhvr>
                                        <p:cTn id="23" dur="500"/>
                                        <p:tgtEl>
                                          <p:spTgt spid="3">
                                            <p:txEl>
                                              <p:pRg st="16" end="1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3"/>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strVal val="#ppt_w+.3"/>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Effect transition="in" filter="fade">
                                      <p:cBhvr>
                                        <p:cTn id="59" dur="1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strVal val="#ppt_w+.3"/>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Effect transition="in" filter="fade">
                                      <p:cBhvr>
                                        <p:cTn id="7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274638"/>
            <a:ext cx="8229600" cy="561975"/>
          </a:xfrm>
        </p:spPr>
        <p:txBody>
          <a:bodyPr rtlCol="0">
            <a:normAutofit fontScale="90000"/>
          </a:bodyPr>
          <a:lstStyle/>
          <a:p>
            <a:pPr eaLnBrk="1" fontAlgn="auto" hangingPunct="1">
              <a:spcAft>
                <a:spcPts val="0"/>
              </a:spcAft>
              <a:defRPr/>
            </a:pPr>
            <a:r>
              <a:rPr lang="ru-RU" sz="2400" b="1">
                <a:latin typeface="Arial" charset="0"/>
              </a:rPr>
              <a:t/>
            </a:r>
            <a:br>
              <a:rPr lang="ru-RU" sz="2400" b="1">
                <a:latin typeface="Arial" charset="0"/>
              </a:rPr>
            </a:br>
            <a:endParaRPr lang="ru-RU" sz="2400" b="1">
              <a:latin typeface="Arial" charset="0"/>
            </a:endParaRPr>
          </a:p>
        </p:txBody>
      </p:sp>
      <p:graphicFrame>
        <p:nvGraphicFramePr>
          <p:cNvPr id="25713" name="Group 113"/>
          <p:cNvGraphicFramePr>
            <a:graphicFrameLocks noGrp="1"/>
          </p:cNvGraphicFramePr>
          <p:nvPr>
            <p:ph idx="1"/>
          </p:nvPr>
        </p:nvGraphicFramePr>
        <p:xfrm>
          <a:off x="287338" y="188913"/>
          <a:ext cx="11547568" cy="6336703"/>
        </p:xfrm>
        <a:graphic>
          <a:graphicData uri="http://schemas.openxmlformats.org/drawingml/2006/table">
            <a:tbl>
              <a:tblPr/>
              <a:tblGrid>
                <a:gridCol w="562994">
                  <a:extLst>
                    <a:ext uri="{9D8B030D-6E8A-4147-A177-3AD203B41FA5}">
                      <a16:colId xmlns:a16="http://schemas.microsoft.com/office/drawing/2014/main" xmlns="" val="20000"/>
                    </a:ext>
                  </a:extLst>
                </a:gridCol>
                <a:gridCol w="10045597">
                  <a:extLst>
                    <a:ext uri="{9D8B030D-6E8A-4147-A177-3AD203B41FA5}">
                      <a16:colId xmlns:a16="http://schemas.microsoft.com/office/drawing/2014/main" xmlns="" val="20001"/>
                    </a:ext>
                  </a:extLst>
                </a:gridCol>
                <a:gridCol w="938977">
                  <a:extLst>
                    <a:ext uri="{9D8B030D-6E8A-4147-A177-3AD203B41FA5}">
                      <a16:colId xmlns:a16="http://schemas.microsoft.com/office/drawing/2014/main" xmlns="" val="20002"/>
                    </a:ext>
                  </a:extLst>
                </a:gridCol>
              </a:tblGrid>
              <a:tr h="66744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К2</a:t>
                      </a:r>
                      <a:endParaRPr kumimoji="0" lang="ru-RU"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rgbClr val="FF0000"/>
                          </a:solidFill>
                          <a:effectLst/>
                          <a:latin typeface="Arial" charset="0"/>
                        </a:rPr>
                        <a:t>Комментарий к сформулированной проблеме исходного текста</a:t>
                      </a:r>
                      <a:endParaRPr kumimoji="0" lang="ru-RU" sz="2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92924">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  </a:t>
                      </a:r>
                      <a:r>
                        <a:rPr kumimoji="0" lang="ru-RU" sz="16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Дано пояснение к 2 приведённым примерам. Выявлена смысловая связь между ними. </a:t>
                      </a: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1056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a:t>
                      </a:r>
                      <a:r>
                        <a:rPr kumimoji="0" lang="ru-RU" sz="16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Дано пояснение к 2 приведённым примерам, но не выявлена смысловая связь между ними, или выявлена смысловая связь между примерами, но дано пояснение только к одному примеру. </a:t>
                      </a:r>
                      <a:r>
                        <a:rPr kumimoji="0" lang="ru-RU"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Фактических ошибок, связанных с пониманием проблемы исходного текста, в комментарии нет.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28212">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Сформулированная экзаменуемым проблема прокомментирована с опорой на исходный текст.  Экзаменуемый привёл не менее 2 примеров-иллюстраций  из прочитанного текста, важных для понимания проблемы</a:t>
                      </a:r>
                      <a:r>
                        <a:rPr kumimoji="0" lang="ru-RU" sz="16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  но дано пояснение только к одному примеру, смысловая связь между примерами не выявлена, или экзаменуемый привёл 1 пример-иллюстрацию из прочитанного текста, важный для понимания проблемы, и дал пояснение к нему.  </a:t>
                      </a:r>
                      <a:r>
                        <a:rPr kumimoji="0" lang="ru-RU"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37556">
                <a:tc vMerge="1">
                  <a:txBody>
                    <a:bodyPr/>
                    <a:lstStyle/>
                    <a:p>
                      <a:endParaRPr lang="ru-RU"/>
                    </a:p>
                  </a:txBody>
                  <a:tcPr/>
                </a:tc>
                <a:tc>
                  <a:txBody>
                    <a:bodyPr/>
                    <a:lstStyle/>
                    <a:p>
                      <a:r>
                        <a:rPr lang="ru-RU" sz="1600" b="1" dirty="0" smtClean="0">
                          <a:latin typeface="Arial" panose="020B0604020202020204" pitchFamily="34" charset="0"/>
                          <a:cs typeface="Arial" panose="020B0604020202020204" pitchFamily="34" charset="0"/>
                        </a:rPr>
                        <a:t>Экзаменуемый привёл 2 примера-иллюстрации из прочитанного текста, важных для понимания проблемы, но </a:t>
                      </a:r>
                      <a:r>
                        <a:rPr lang="ru-RU" sz="1600" b="1" dirty="0" smtClean="0">
                          <a:solidFill>
                            <a:srgbClr val="FF0000"/>
                          </a:solidFill>
                          <a:latin typeface="Arial" panose="020B0604020202020204" pitchFamily="34" charset="0"/>
                          <a:cs typeface="Arial" panose="020B0604020202020204" pitchFamily="34" charset="0"/>
                        </a:rPr>
                        <a:t>не пояснил их значение </a:t>
                      </a:r>
                    </a:p>
                    <a:p>
                      <a:endParaRPr lang="ru-RU" sz="16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3600" b="1" dirty="0" smtClean="0">
                          <a:solidFill>
                            <a:srgbClr val="FF0000"/>
                          </a:solidFill>
                          <a:latin typeface="Arial" panose="020B0604020202020204" pitchFamily="34" charset="0"/>
                          <a:cs typeface="Arial" panose="020B0604020202020204" pitchFamily="34" charset="0"/>
                        </a:rPr>
                        <a:t>2</a:t>
                      </a: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Объект 4"/>
          <p:cNvPicPr>
            <a:picLocks noGrp="1" noChangeAspect="1"/>
          </p:cNvPicPr>
          <p:nvPr>
            <p:ph idx="1"/>
          </p:nvPr>
        </p:nvPicPr>
        <p:blipFill>
          <a:blip r:embed="rId2"/>
          <a:srcRect/>
          <a:stretch>
            <a:fillRect/>
          </a:stretch>
        </p:blipFill>
        <p:spPr>
          <a:xfrm>
            <a:off x="696913" y="1203325"/>
            <a:ext cx="7561262" cy="4892675"/>
          </a:xfrm>
        </p:spPr>
      </p:pic>
      <p:sp>
        <p:nvSpPr>
          <p:cNvPr id="6" name="Прямоугольник 5"/>
          <p:cNvSpPr/>
          <p:nvPr/>
        </p:nvSpPr>
        <p:spPr>
          <a:xfrm>
            <a:off x="1866900" y="2508250"/>
            <a:ext cx="3016250" cy="1300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anose="020B0604020202020204" pitchFamily="34" charset="0"/>
                <a:cs typeface="Arial" panose="020B0604020202020204" pitchFamily="34" charset="0"/>
              </a:rPr>
              <a:t>Работаем с текстом</a:t>
            </a:r>
          </a:p>
          <a:p>
            <a:pPr algn="ctr">
              <a:defRPr/>
            </a:pPr>
            <a:r>
              <a:rPr lang="ru-RU" sz="2400" b="1" dirty="0">
                <a:solidFill>
                  <a:srgbClr val="FF0000"/>
                </a:solidFill>
                <a:latin typeface="Arial" panose="020B0604020202020204" pitchFamily="34" charset="0"/>
                <a:cs typeface="Arial" panose="020B0604020202020204" pitchFamily="34" charset="0"/>
              </a:rPr>
              <a:t>и</a:t>
            </a:r>
          </a:p>
          <a:p>
            <a:pPr algn="ctr">
              <a:defRPr/>
            </a:pPr>
            <a:r>
              <a:rPr lang="ru-RU" sz="2400" b="1" dirty="0">
                <a:solidFill>
                  <a:srgbClr val="FF0000"/>
                </a:solidFill>
                <a:latin typeface="Arial" panose="020B0604020202020204" pitchFamily="34" charset="0"/>
                <a:cs typeface="Arial" panose="020B0604020202020204" pitchFamily="34" charset="0"/>
              </a:rPr>
              <a:t> пишем сочинение</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4"/>
          <p:cNvSpPr>
            <a:spLocks noChangeArrowheads="1"/>
          </p:cNvSpPr>
          <p:nvPr/>
        </p:nvSpPr>
        <p:spPr bwMode="auto">
          <a:xfrm>
            <a:off x="239713" y="295275"/>
            <a:ext cx="11503025" cy="6556375"/>
          </a:xfrm>
          <a:prstGeom prst="rect">
            <a:avLst/>
          </a:prstGeom>
          <a:noFill/>
          <a:ln w="9525">
            <a:noFill/>
            <a:miter lim="800000"/>
            <a:headEnd/>
            <a:tailEnd/>
          </a:ln>
        </p:spPr>
        <p:txBody>
          <a:bodyPr>
            <a:spAutoFit/>
          </a:bodyPr>
          <a:lstStyle/>
          <a:p>
            <a:r>
              <a:rPr lang="ru-RU" sz="1400">
                <a:solidFill>
                  <a:srgbClr val="999999"/>
                </a:solidFill>
                <a:cs typeface="Arial" charset="0"/>
              </a:rPr>
              <a:t>      (</a:t>
            </a:r>
            <a:r>
              <a:rPr lang="ru-RU" sz="1500">
                <a:cs typeface="Arial" charset="0"/>
              </a:rPr>
              <a:t>1)Шаталов растопил печку, сам уселся на стул верхом и закурил. (2)Боль в костях усилилась, монотонная, нудная…</a:t>
            </a:r>
          </a:p>
          <a:p>
            <a:r>
              <a:rPr lang="ru-RU" sz="1500">
                <a:cs typeface="Arial" charset="0"/>
              </a:rPr>
              <a:t>(3)Все неприятности начались тогда же, когда он заработал этот треклятый ревмокардит. (4)Удивительно глупо бывает иногда: маленький, рядовой случай становится водоразделом целой судьбы.</a:t>
            </a:r>
          </a:p>
          <a:p>
            <a:r>
              <a:rPr lang="ru-RU" sz="1500">
                <a:cs typeface="Arial" charset="0"/>
              </a:rPr>
              <a:t>       (5)Шаталов — в те времена старший лейтенант, штурман гидрографического судна — запустил отчётную документацию и неделю не вылезал из каюты, занимаясь журналами боевой подготовки, актами на списание шкиперского и штурманского имущества, конспектами занятий с личным составом. (6)От бесконечных «разделов», «подразделов», «параграфов» и «примечаний» уже рябило в глазах и почему-то чесалось за шиворотом. (7)Сроки сдачи документации надвигались неумолимо, командир корабля при встрече хмурил брови, а конца работе всё не было видно.</a:t>
            </a:r>
          </a:p>
          <a:p>
            <a:r>
              <a:rPr lang="ru-RU" sz="1500">
                <a:cs typeface="Arial" charset="0"/>
              </a:rPr>
              <a:t>       (8)И вдруг приказ выходить в море: где-то на островке испортился автоматический маяк, и надо было сменить горелку. (9)Осенняя Балтика штормила, но штурман ликовал. (10)Он был молод. (11)Он козлом прыгал от компаса к карте, от радиопеленгатора к эхолоту: ведь никто теперь не мог загнать его в каюту и заставить писать акты инвентарной комиссии — он вёл корабль через штормовое море!</a:t>
            </a:r>
          </a:p>
          <a:p>
            <a:r>
              <a:rPr lang="ru-RU" sz="1500">
                <a:cs typeface="Arial" charset="0"/>
              </a:rPr>
              <a:t>     (12)Островок был замкнут в кольцо прибоя, но штурман вызвался идти туда на вельботе. (13)Он уверил командира в том, что уже неоднократно высаживался здесь, что знает проходы в прибрежных камнях. (14)Он никогда даже близко здесь не был и не ведал никаких проходов. (15)3ато он хорошо понимал, что срок сдачи документации будет продлён, если удастся наладить маяк, не дожидаясь ослабления штормового ветра.</a:t>
            </a:r>
          </a:p>
          <a:p>
            <a:r>
              <a:rPr lang="ru-RU" sz="1500">
                <a:cs typeface="Arial" charset="0"/>
              </a:rPr>
              <a:t>      (16)Нет, это не была совсем уж отчаянная авантюра. (17)Шаталов был хорошим моряком и румпель вельбота чувствовал не только ладонью, но и всем своим существом. (18)Просто судьба изменила… (19)Он потерял ориентировку среди волн, бурунов, завес из брызг…</a:t>
            </a:r>
          </a:p>
          <a:p>
            <a:r>
              <a:rPr lang="ru-RU" sz="1500">
                <a:cs typeface="Arial" charset="0"/>
              </a:rPr>
              <a:t>      (20)Навсегда запомнились скользкий блеск на миг обнажившегося камня под самым бортом вельбота, удар, треск ломающихся вёсел, перекошенные рты на матросских лицах и рык ветра… (21)Только чудом никто не погиб. (22)Израненные, простывшие, они больше суток провели на островке, пока не затих шторм.</a:t>
            </a:r>
          </a:p>
          <a:p>
            <a:r>
              <a:rPr lang="ru-RU" sz="1500">
                <a:cs typeface="Arial" charset="0"/>
              </a:rPr>
              <a:t>      (23)Хотя Шаталов маячного огня и не зажёг, но от документации избавился: угодил на полгода в госпиталь. (24)3а неоправданное лихачество ему не присвоили очередное звание, а когда началось новое сокращение вооружённых сил, демобилизовали одним из первых.</a:t>
            </a:r>
          </a:p>
          <a:p>
            <a:pPr algn="r"/>
            <a:r>
              <a:rPr lang="ru-RU" sz="1500">
                <a:cs typeface="Arial" charset="0"/>
              </a:rPr>
              <a:t>(По В. Конецкому)</a:t>
            </a:r>
          </a:p>
          <a:p>
            <a:r>
              <a:rPr lang="ru-RU" sz="1500">
                <a:cs typeface="Arial" charset="0"/>
              </a:rPr>
              <a:t>*Виктор Викторович Конецкий (1929-2002) — капитан дальнего пла­ва­ния, прозаик, сценарист. В своих произведениях отразил жизнь моряков-полярников.</a:t>
            </a:r>
          </a:p>
        </p:txBody>
      </p:sp>
    </p:spTree>
  </p:cSld>
  <p:clrMapOvr>
    <a:masterClrMapping/>
  </p:clrMapOvr>
  <p:transition>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Заголовок 1"/>
          <p:cNvSpPr>
            <a:spLocks noGrp="1"/>
          </p:cNvSpPr>
          <p:nvPr>
            <p:ph type="title"/>
          </p:nvPr>
        </p:nvSpPr>
        <p:spPr>
          <a:xfrm>
            <a:off x="504825" y="157163"/>
            <a:ext cx="10972800" cy="398462"/>
          </a:xfrm>
        </p:spPr>
        <p:txBody>
          <a:bodyPr/>
          <a:lstStyle/>
          <a:p>
            <a:pPr algn="ctr" eaLnBrk="1" hangingPunct="1"/>
            <a:r>
              <a:rPr lang="ru-RU" sz="2800" b="1" smtClean="0">
                <a:latin typeface="Arial" charset="0"/>
                <a:cs typeface="Arial" charset="0"/>
              </a:rPr>
              <a:t>Алгоритм работы с текстом</a:t>
            </a:r>
          </a:p>
        </p:txBody>
      </p:sp>
      <p:sp>
        <p:nvSpPr>
          <p:cNvPr id="4" name="Прямоугольник 3"/>
          <p:cNvSpPr/>
          <p:nvPr/>
        </p:nvSpPr>
        <p:spPr>
          <a:xfrm>
            <a:off x="1981200" y="811213"/>
            <a:ext cx="7531100" cy="601662"/>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Формулируем </a:t>
            </a:r>
            <a:r>
              <a:rPr lang="ru-RU" sz="2000" b="1" dirty="0">
                <a:solidFill>
                  <a:schemeClr val="tx1"/>
                </a:solidFill>
                <a:latin typeface="Arial" panose="020B0604020202020204" pitchFamily="34" charset="0"/>
                <a:cs typeface="Arial" panose="020B0604020202020204" pitchFamily="34" charset="0"/>
              </a:rPr>
              <a:t>ПОСТАВЛЕННУЮ</a:t>
            </a:r>
            <a:r>
              <a:rPr lang="ru-RU" sz="2000" dirty="0">
                <a:solidFill>
                  <a:schemeClr val="tx1"/>
                </a:solidFill>
                <a:latin typeface="Arial" panose="020B0604020202020204" pitchFamily="34" charset="0"/>
                <a:cs typeface="Arial" panose="020B0604020202020204" pitchFamily="34" charset="0"/>
              </a:rPr>
              <a:t> проблему текста</a:t>
            </a:r>
          </a:p>
        </p:txBody>
      </p:sp>
      <p:sp>
        <p:nvSpPr>
          <p:cNvPr id="5" name="Прямоугольник 4"/>
          <p:cNvSpPr/>
          <p:nvPr/>
        </p:nvSpPr>
        <p:spPr>
          <a:xfrm>
            <a:off x="1981200" y="1677988"/>
            <a:ext cx="3521075" cy="91916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Находим </a:t>
            </a:r>
            <a:r>
              <a:rPr lang="ru-RU" b="1" dirty="0">
                <a:solidFill>
                  <a:schemeClr val="tx1"/>
                </a:solidFill>
                <a:latin typeface="Arial" panose="020B0604020202020204" pitchFamily="34" charset="0"/>
                <a:cs typeface="Arial" panose="020B0604020202020204" pitchFamily="34" charset="0"/>
              </a:rPr>
              <a:t>первый пример</a:t>
            </a:r>
            <a:r>
              <a:rPr lang="ru-RU" dirty="0">
                <a:solidFill>
                  <a:schemeClr val="tx1"/>
                </a:solidFill>
                <a:latin typeface="Arial" panose="020B0604020202020204" pitchFamily="34" charset="0"/>
                <a:cs typeface="Arial" panose="020B0604020202020204" pitchFamily="34" charset="0"/>
              </a:rPr>
              <a:t>, иллюстрирующий</a:t>
            </a:r>
          </a:p>
          <a:p>
            <a:pPr algn="ctr">
              <a:defRPr/>
            </a:pPr>
            <a:r>
              <a:rPr lang="ru-RU" dirty="0">
                <a:solidFill>
                  <a:schemeClr val="tx1"/>
                </a:solidFill>
                <a:latin typeface="Arial" panose="020B0604020202020204" pitchFamily="34" charset="0"/>
                <a:cs typeface="Arial" panose="020B0604020202020204" pitchFamily="34" charset="0"/>
              </a:rPr>
              <a:t>аспекты проблемы</a:t>
            </a:r>
          </a:p>
        </p:txBody>
      </p:sp>
      <p:sp>
        <p:nvSpPr>
          <p:cNvPr id="6" name="Прямоугольник 5"/>
          <p:cNvSpPr/>
          <p:nvPr/>
        </p:nvSpPr>
        <p:spPr>
          <a:xfrm>
            <a:off x="2020888" y="3778250"/>
            <a:ext cx="3617912" cy="5191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Поясняем</a:t>
            </a:r>
            <a:r>
              <a:rPr lang="ru-RU" sz="2000" dirty="0">
                <a:solidFill>
                  <a:schemeClr val="tx1"/>
                </a:solidFill>
                <a:latin typeface="Arial" panose="020B0604020202020204" pitchFamily="34" charset="0"/>
                <a:cs typeface="Arial" panose="020B0604020202020204" pitchFamily="34" charset="0"/>
              </a:rPr>
              <a:t> первый пример</a:t>
            </a:r>
          </a:p>
        </p:txBody>
      </p:sp>
      <p:sp>
        <p:nvSpPr>
          <p:cNvPr id="7" name="Прямоугольник 6"/>
          <p:cNvSpPr/>
          <p:nvPr/>
        </p:nvSpPr>
        <p:spPr>
          <a:xfrm>
            <a:off x="5991225" y="1676400"/>
            <a:ext cx="3521075" cy="84296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Находим </a:t>
            </a:r>
            <a:r>
              <a:rPr lang="ru-RU" b="1" dirty="0">
                <a:solidFill>
                  <a:schemeClr val="tx1"/>
                </a:solidFill>
                <a:latin typeface="Arial" panose="020B0604020202020204" pitchFamily="34" charset="0"/>
                <a:cs typeface="Arial" panose="020B0604020202020204" pitchFamily="34" charset="0"/>
              </a:rPr>
              <a:t>второй пример</a:t>
            </a:r>
            <a:r>
              <a:rPr lang="ru-RU" dirty="0">
                <a:solidFill>
                  <a:schemeClr val="tx1"/>
                </a:solidFill>
                <a:latin typeface="Arial" panose="020B0604020202020204" pitchFamily="34" charset="0"/>
                <a:cs typeface="Arial" panose="020B0604020202020204" pitchFamily="34" charset="0"/>
              </a:rPr>
              <a:t>, иллюстрирующий</a:t>
            </a:r>
          </a:p>
          <a:p>
            <a:pPr algn="ctr">
              <a:defRPr/>
            </a:pPr>
            <a:r>
              <a:rPr lang="ru-RU" dirty="0">
                <a:solidFill>
                  <a:schemeClr val="tx1"/>
                </a:solidFill>
                <a:latin typeface="Arial" panose="020B0604020202020204" pitchFamily="34" charset="0"/>
                <a:cs typeface="Arial" panose="020B0604020202020204" pitchFamily="34" charset="0"/>
              </a:rPr>
              <a:t>аспекты проблемы</a:t>
            </a:r>
          </a:p>
        </p:txBody>
      </p:sp>
      <p:sp>
        <p:nvSpPr>
          <p:cNvPr id="8" name="Прямоугольник 7"/>
          <p:cNvSpPr/>
          <p:nvPr/>
        </p:nvSpPr>
        <p:spPr>
          <a:xfrm>
            <a:off x="5945188" y="3740150"/>
            <a:ext cx="3616325" cy="519113"/>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latin typeface="Arial" panose="020B0604020202020204" pitchFamily="34" charset="0"/>
                <a:cs typeface="Arial" panose="020B0604020202020204" pitchFamily="34" charset="0"/>
              </a:rPr>
              <a:t>Поясняем</a:t>
            </a:r>
            <a:r>
              <a:rPr lang="ru-RU" sz="2000" dirty="0">
                <a:solidFill>
                  <a:schemeClr val="tx1"/>
                </a:solidFill>
                <a:latin typeface="Arial" panose="020B0604020202020204" pitchFamily="34" charset="0"/>
                <a:cs typeface="Arial" panose="020B0604020202020204" pitchFamily="34" charset="0"/>
              </a:rPr>
              <a:t>  второй пример</a:t>
            </a:r>
          </a:p>
        </p:txBody>
      </p:sp>
      <p:sp>
        <p:nvSpPr>
          <p:cNvPr id="2" name="Прямоугольник 1"/>
          <p:cNvSpPr/>
          <p:nvPr/>
        </p:nvSpPr>
        <p:spPr>
          <a:xfrm>
            <a:off x="1997075" y="3008313"/>
            <a:ext cx="7515225" cy="439737"/>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Определяем </a:t>
            </a:r>
            <a:r>
              <a:rPr lang="ru-RU" sz="2000" b="1" dirty="0">
                <a:solidFill>
                  <a:schemeClr val="tx1"/>
                </a:solidFill>
                <a:latin typeface="Arial" panose="020B0604020202020204" pitchFamily="34" charset="0"/>
                <a:cs typeface="Arial" panose="020B0604020202020204" pitchFamily="34" charset="0"/>
              </a:rPr>
              <a:t>вид смысловой связи </a:t>
            </a:r>
            <a:r>
              <a:rPr lang="ru-RU" sz="2000" dirty="0">
                <a:solidFill>
                  <a:schemeClr val="tx1"/>
                </a:solidFill>
                <a:latin typeface="Arial" panose="020B0604020202020204" pitchFamily="34" charset="0"/>
                <a:cs typeface="Arial" panose="020B0604020202020204" pitchFamily="34" charset="0"/>
              </a:rPr>
              <a:t>между ними</a:t>
            </a:r>
          </a:p>
        </p:txBody>
      </p:sp>
      <p:sp>
        <p:nvSpPr>
          <p:cNvPr id="3" name="Стрелка вниз 2"/>
          <p:cNvSpPr/>
          <p:nvPr/>
        </p:nvSpPr>
        <p:spPr>
          <a:xfrm>
            <a:off x="3576638" y="138906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1" name="Стрелка вниз 10"/>
          <p:cNvSpPr/>
          <p:nvPr/>
        </p:nvSpPr>
        <p:spPr>
          <a:xfrm>
            <a:off x="7423150" y="1368425"/>
            <a:ext cx="165100" cy="3000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2062163" y="4498975"/>
            <a:ext cx="7540625" cy="439738"/>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Указываем смысловую связь между примерами</a:t>
            </a:r>
          </a:p>
        </p:txBody>
      </p:sp>
      <p:sp>
        <p:nvSpPr>
          <p:cNvPr id="15" name="Стрелка вниз 14"/>
          <p:cNvSpPr/>
          <p:nvPr/>
        </p:nvSpPr>
        <p:spPr>
          <a:xfrm>
            <a:off x="5684838" y="2700338"/>
            <a:ext cx="180975"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низ 15"/>
          <p:cNvSpPr/>
          <p:nvPr/>
        </p:nvSpPr>
        <p:spPr>
          <a:xfrm>
            <a:off x="3576638" y="347821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7" name="Стрелка вниз 16"/>
          <p:cNvSpPr/>
          <p:nvPr/>
        </p:nvSpPr>
        <p:spPr>
          <a:xfrm>
            <a:off x="7581900" y="3440113"/>
            <a:ext cx="165100" cy="3000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18" name="Двойная стрелка влево/вправо 17"/>
          <p:cNvSpPr/>
          <p:nvPr/>
        </p:nvSpPr>
        <p:spPr>
          <a:xfrm>
            <a:off x="5289550" y="2616200"/>
            <a:ext cx="971550" cy="153988"/>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трелка вниз 18"/>
          <p:cNvSpPr/>
          <p:nvPr/>
        </p:nvSpPr>
        <p:spPr>
          <a:xfrm>
            <a:off x="5702300" y="4200525"/>
            <a:ext cx="163513" cy="3000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
        <p:nvSpPr>
          <p:cNvPr id="9" name="Стрелка вниз 8"/>
          <p:cNvSpPr/>
          <p:nvPr/>
        </p:nvSpPr>
        <p:spPr>
          <a:xfrm>
            <a:off x="5765800" y="4960938"/>
            <a:ext cx="179388" cy="2746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2062163" y="5245100"/>
            <a:ext cx="7499350" cy="34131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Формулируем </a:t>
            </a:r>
            <a:r>
              <a:rPr lang="ru-RU" b="1" dirty="0">
                <a:solidFill>
                  <a:schemeClr val="tx1"/>
                </a:solidFill>
                <a:latin typeface="Arial" panose="020B0604020202020204" pitchFamily="34" charset="0"/>
                <a:cs typeface="Arial" panose="020B0604020202020204" pitchFamily="34" charset="0"/>
              </a:rPr>
              <a:t>авторскую позицию</a:t>
            </a:r>
          </a:p>
        </p:txBody>
      </p:sp>
      <p:sp>
        <p:nvSpPr>
          <p:cNvPr id="12" name="Стрелка вниз 11"/>
          <p:cNvSpPr/>
          <p:nvPr/>
        </p:nvSpPr>
        <p:spPr>
          <a:xfrm>
            <a:off x="5786438" y="5616575"/>
            <a:ext cx="180975" cy="2063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2062163" y="5837238"/>
            <a:ext cx="7499350" cy="33020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Формулируем </a:t>
            </a:r>
            <a:r>
              <a:rPr lang="ru-RU" b="1" dirty="0">
                <a:solidFill>
                  <a:schemeClr val="tx1"/>
                </a:solidFill>
                <a:latin typeface="Arial" panose="020B0604020202020204" pitchFamily="34" charset="0"/>
                <a:cs typeface="Arial" panose="020B0604020202020204" pitchFamily="34" charset="0"/>
              </a:rPr>
              <a:t>собственную позицию</a:t>
            </a:r>
          </a:p>
        </p:txBody>
      </p:sp>
      <p:sp>
        <p:nvSpPr>
          <p:cNvPr id="23" name="Стрелка вниз 22"/>
          <p:cNvSpPr/>
          <p:nvPr/>
        </p:nvSpPr>
        <p:spPr>
          <a:xfrm>
            <a:off x="5786438" y="6181725"/>
            <a:ext cx="204787" cy="23971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2033588" y="6446838"/>
            <a:ext cx="7500937" cy="296862"/>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ООArial"/>
                <a:cs typeface="Arial" panose="020B0604020202020204" pitchFamily="34" charset="0"/>
              </a:rPr>
              <a:t>Обосновываем </a:t>
            </a:r>
            <a:r>
              <a:rPr lang="ru-RU" dirty="0">
                <a:solidFill>
                  <a:schemeClr val="tx1"/>
                </a:solidFill>
                <a:latin typeface="ООArial"/>
                <a:cs typeface="Arial" panose="020B0604020202020204" pitchFamily="34" charset="0"/>
              </a:rPr>
              <a:t>свою точку зрения</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85"/>
                                        </p:tgtEl>
                                        <p:attrNameLst>
                                          <p:attrName>style.visibility</p:attrName>
                                        </p:attrNameLst>
                                      </p:cBhvr>
                                      <p:to>
                                        <p:strVal val="visible"/>
                                      </p:to>
                                    </p:set>
                                    <p:animEffect transition="in" filter="wipe(down)">
                                      <p:cBhvr>
                                        <p:cTn id="7" dur="500"/>
                                        <p:tgtEl>
                                          <p:spTgt spid="9318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strVal val="#ppt_w+.3"/>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3"/>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strVal val="#ppt_w+.3"/>
                                          </p:val>
                                        </p:tav>
                                        <p:tav tm="100000">
                                          <p:val>
                                            <p:strVal val="#ppt_w"/>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animEffect transition="in" filter="fade">
                                      <p:cBhvr>
                                        <p:cTn id="67" dur="1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0" presetClass="entr" presetSubtype="0" decel="10000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3"/>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ipe(down)">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additive="base">
                                        <p:cTn id="118" dur="500" fill="hold"/>
                                        <p:tgtEl>
                                          <p:spTgt spid="13"/>
                                        </p:tgtEl>
                                        <p:attrNameLst>
                                          <p:attrName>ppt_x</p:attrName>
                                        </p:attrNameLst>
                                      </p:cBhvr>
                                      <p:tavLst>
                                        <p:tav tm="0">
                                          <p:val>
                                            <p:strVal val="#ppt_x"/>
                                          </p:val>
                                        </p:tav>
                                        <p:tav tm="100000">
                                          <p:val>
                                            <p:strVal val="#ppt_x"/>
                                          </p:val>
                                        </p:tav>
                                      </p:tavLst>
                                    </p:anim>
                                    <p:anim calcmode="lin" valueType="num">
                                      <p:cBhvr additive="base">
                                        <p:cTn id="1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additive="base">
                                        <p:cTn id="124" dur="500" fill="hold"/>
                                        <p:tgtEl>
                                          <p:spTgt spid="23"/>
                                        </p:tgtEl>
                                        <p:attrNameLst>
                                          <p:attrName>ppt_x</p:attrName>
                                        </p:attrNameLst>
                                      </p:cBhvr>
                                      <p:tavLst>
                                        <p:tav tm="0">
                                          <p:val>
                                            <p:strVal val="#ppt_x"/>
                                          </p:val>
                                        </p:tav>
                                        <p:tav tm="100000">
                                          <p:val>
                                            <p:strVal val="#ppt_x"/>
                                          </p:val>
                                        </p:tav>
                                      </p:tavLst>
                                    </p:anim>
                                    <p:anim calcmode="lin" valueType="num">
                                      <p:cBhvr additive="base">
                                        <p:cTn id="1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down)">
                                      <p:cBhvr>
                                        <p:cTn id="1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5" grpId="0"/>
      <p:bldP spid="4" grpId="0" animBg="1"/>
      <p:bldP spid="5" grpId="0" animBg="1"/>
      <p:bldP spid="6" grpId="0" animBg="1"/>
      <p:bldP spid="7" grpId="0" animBg="1"/>
      <p:bldP spid="8" grpId="0" animBg="1"/>
      <p:bldP spid="2" grpId="0" animBg="1"/>
      <p:bldP spid="3" grpId="0" animBg="1"/>
      <p:bldP spid="11" grpId="0" animBg="1"/>
      <p:bldP spid="14" grpId="0" animBg="1"/>
      <p:bldP spid="15" grpId="0" animBg="1"/>
      <p:bldP spid="16" grpId="0" animBg="1"/>
      <p:bldP spid="17" grpId="0" animBg="1"/>
      <p:bldP spid="18" grpId="0" animBg="1"/>
      <p:bldP spid="19" grpId="0" animBg="1"/>
      <p:bldP spid="9" grpId="0" animBg="1"/>
      <p:bldP spid="10" grpId="0" animBg="1"/>
      <p:bldP spid="12" grpId="0" animBg="1"/>
      <p:bldP spid="13"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390525"/>
          </a:xfrm>
        </p:spPr>
        <p:txBody>
          <a:bodyPr/>
          <a:lstStyle/>
          <a:p>
            <a:pPr algn="ctr"/>
            <a:r>
              <a:rPr lang="ru-RU" sz="4000" smtClean="0">
                <a:latin typeface="Arial" charset="0"/>
                <a:cs typeface="Arial" charset="0"/>
              </a:rPr>
              <a:t>Работаем с текстом</a:t>
            </a:r>
          </a:p>
        </p:txBody>
      </p:sp>
      <p:sp>
        <p:nvSpPr>
          <p:cNvPr id="4" name="Прямоугольник 3"/>
          <p:cNvSpPr/>
          <p:nvPr/>
        </p:nvSpPr>
        <p:spPr>
          <a:xfrm>
            <a:off x="249238" y="1098550"/>
            <a:ext cx="3416300" cy="33655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Прошлое</a:t>
            </a:r>
          </a:p>
        </p:txBody>
      </p:sp>
      <p:sp>
        <p:nvSpPr>
          <p:cNvPr id="5" name="Прямоугольник 4"/>
          <p:cNvSpPr/>
          <p:nvPr/>
        </p:nvSpPr>
        <p:spPr>
          <a:xfrm>
            <a:off x="8662988" y="1098550"/>
            <a:ext cx="3376612" cy="3365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solidFill>
                  <a:schemeClr val="tx1"/>
                </a:solidFill>
                <a:latin typeface="Arial" panose="020B0604020202020204" pitchFamily="34" charset="0"/>
                <a:cs typeface="Arial" panose="020B0604020202020204" pitchFamily="34" charset="0"/>
              </a:rPr>
              <a:t>Настояшее</a:t>
            </a:r>
            <a:endParaRPr lang="ru-RU" dirty="0">
              <a:solidFill>
                <a:schemeClr val="tx1"/>
              </a:solidFill>
              <a:latin typeface="Arial" panose="020B0604020202020204" pitchFamily="34" charset="0"/>
              <a:cs typeface="Arial" panose="020B0604020202020204" pitchFamily="34" charset="0"/>
            </a:endParaRPr>
          </a:p>
        </p:txBody>
      </p:sp>
      <p:sp>
        <p:nvSpPr>
          <p:cNvPr id="6" name="Стрелка вниз 5"/>
          <p:cNvSpPr/>
          <p:nvPr/>
        </p:nvSpPr>
        <p:spPr>
          <a:xfrm>
            <a:off x="1628775" y="1539875"/>
            <a:ext cx="215900" cy="40163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320675" y="2044700"/>
            <a:ext cx="3408363" cy="1371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Старший лейтенант, штурман, хороший моряк</a:t>
            </a:r>
          </a:p>
        </p:txBody>
      </p:sp>
      <p:sp>
        <p:nvSpPr>
          <p:cNvPr id="8" name="Стрелка вниз 7"/>
          <p:cNvSpPr/>
          <p:nvPr/>
        </p:nvSpPr>
        <p:spPr>
          <a:xfrm>
            <a:off x="10250488" y="1539875"/>
            <a:ext cx="184150" cy="40163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8662988" y="2044700"/>
            <a:ext cx="3376612" cy="131603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Треклятый ревмокардит, увольнение из армии, несостоявшаяся карьера</a:t>
            </a:r>
          </a:p>
        </p:txBody>
      </p:sp>
      <p:sp>
        <p:nvSpPr>
          <p:cNvPr id="10" name="Прямоугольник 9"/>
          <p:cNvSpPr/>
          <p:nvPr/>
        </p:nvSpPr>
        <p:spPr>
          <a:xfrm>
            <a:off x="4852988" y="1098550"/>
            <a:ext cx="3055937" cy="226218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Водораздел судьбыArial"/>
                <a:cs typeface="Arial" panose="020B0604020202020204" pitchFamily="34" charset="0"/>
              </a:rPr>
              <a:t>«</a:t>
            </a:r>
            <a:r>
              <a:rPr lang="ru-RU" b="1" dirty="0">
                <a:solidFill>
                  <a:schemeClr val="tx1"/>
                </a:solidFill>
                <a:latin typeface="Водораздел судьбыArial"/>
                <a:cs typeface="Arial" panose="020B0604020202020204" pitchFamily="34" charset="0"/>
              </a:rPr>
              <a:t>Водораздел</a:t>
            </a:r>
            <a:r>
              <a:rPr lang="ru-RU" dirty="0">
                <a:solidFill>
                  <a:schemeClr val="tx1"/>
                </a:solidFill>
                <a:latin typeface="Водораздел судьбыArial"/>
                <a:cs typeface="Arial" panose="020B0604020202020204" pitchFamily="34" charset="0"/>
              </a:rPr>
              <a:t> судьбы» –</a:t>
            </a:r>
          </a:p>
          <a:p>
            <a:pPr algn="ctr">
              <a:defRPr/>
            </a:pPr>
            <a:r>
              <a:rPr lang="ru-RU" dirty="0">
                <a:solidFill>
                  <a:schemeClr val="tx1"/>
                </a:solidFill>
                <a:latin typeface="Водораздел судьбыArial"/>
                <a:cs typeface="Arial" panose="020B0604020202020204" pitchFamily="34" charset="0"/>
              </a:rPr>
              <a:t>«</a:t>
            </a:r>
            <a:r>
              <a:rPr lang="ru-RU" b="1" u="sng" dirty="0">
                <a:solidFill>
                  <a:srgbClr val="FF0000"/>
                </a:solidFill>
                <a:latin typeface="Водораздел судьбыArial"/>
                <a:cs typeface="Arial" panose="020B0604020202020204" pitchFamily="34" charset="0"/>
              </a:rPr>
              <a:t>маленький, рядовой </a:t>
            </a:r>
            <a:r>
              <a:rPr lang="ru-RU" b="1" dirty="0">
                <a:solidFill>
                  <a:srgbClr val="FF0000"/>
                </a:solidFill>
                <a:latin typeface="Водораздел судьбыArial"/>
                <a:cs typeface="Arial" panose="020B0604020202020204" pitchFamily="34" charset="0"/>
              </a:rPr>
              <a:t>случай</a:t>
            </a:r>
            <a:r>
              <a:rPr lang="ru-RU" dirty="0">
                <a:solidFill>
                  <a:schemeClr val="tx1"/>
                </a:solidFill>
                <a:latin typeface="Водораздел судьбыArial"/>
                <a:cs typeface="Arial" panose="020B0604020202020204" pitchFamily="34" charset="0"/>
              </a:rPr>
              <a:t>»</a:t>
            </a:r>
          </a:p>
        </p:txBody>
      </p:sp>
      <p:sp>
        <p:nvSpPr>
          <p:cNvPr id="11" name="Правая фигурная скобка 10"/>
          <p:cNvSpPr/>
          <p:nvPr/>
        </p:nvSpPr>
        <p:spPr>
          <a:xfrm rot="5400000">
            <a:off x="5819775" y="-2249487"/>
            <a:ext cx="649288" cy="117903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p:nvPr/>
        </p:nvSpPr>
        <p:spPr>
          <a:xfrm>
            <a:off x="320675" y="4170363"/>
            <a:ext cx="11718925" cy="37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СОПОСТАВИТЬ или ПРОТИВОПОСТАВИТЬ события</a:t>
            </a:r>
          </a:p>
        </p:txBody>
      </p:sp>
      <p:sp>
        <p:nvSpPr>
          <p:cNvPr id="13" name="Прямоугольник 12"/>
          <p:cNvSpPr/>
          <p:nvPr/>
        </p:nvSpPr>
        <p:spPr>
          <a:xfrm>
            <a:off x="320675" y="4692650"/>
            <a:ext cx="11718925" cy="376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выяснить ПРИЧИНЫ событий и указать их ПОСЛЕДСТВИЯ</a:t>
            </a:r>
          </a:p>
        </p:txBody>
      </p:sp>
      <p:sp>
        <p:nvSpPr>
          <p:cNvPr id="14" name="Прямоугольник 13"/>
          <p:cNvSpPr/>
          <p:nvPr/>
        </p:nvSpPr>
        <p:spPr>
          <a:xfrm>
            <a:off x="320675" y="5229225"/>
            <a:ext cx="11718925" cy="377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УТОЧНИТЬ, ДОПОЛНИТЬ информацию</a:t>
            </a:r>
          </a:p>
        </p:txBody>
      </p:sp>
      <p:sp>
        <p:nvSpPr>
          <p:cNvPr id="15" name="Прямоугольник 14"/>
          <p:cNvSpPr/>
          <p:nvPr/>
        </p:nvSpPr>
        <p:spPr>
          <a:xfrm>
            <a:off x="320675" y="5751513"/>
            <a:ext cx="11718925" cy="376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anose="020B0604020202020204" pitchFamily="34" charset="0"/>
                <a:cs typeface="Arial" panose="020B0604020202020204" pitchFamily="34" charset="0"/>
              </a:rPr>
              <a:t>Можно рассмотреть настоящее как ИТОГ, РЕЗУЛЬТАТ прошлых событий</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3"/>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574424"/>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dirty="0">
              <a:latin typeface="Arial" panose="020B0604020202020204" pitchFamily="34" charset="0"/>
              <a:cs typeface="Arial" panose="020B0604020202020204" pitchFamily="34" charset="0"/>
            </a:endParaRPr>
          </a:p>
          <a:p>
            <a:pPr>
              <a:defRPr/>
            </a:pPr>
            <a:r>
              <a:rPr lang="ru-RU" sz="2400" b="1" dirty="0">
                <a:solidFill>
                  <a:schemeClr val="tx1"/>
                </a:solidFill>
                <a:latin typeface="Arial" panose="020B0604020202020204" pitchFamily="34" charset="0"/>
                <a:cs typeface="Arial" panose="020B0604020202020204" pitchFamily="34" charset="0"/>
              </a:rPr>
              <a:t>Причина</a:t>
            </a:r>
            <a:r>
              <a:rPr lang="ru-RU" sz="2400" dirty="0">
                <a:solidFill>
                  <a:schemeClr val="tx1"/>
                </a:solidFill>
                <a:latin typeface="Arial" panose="020B0604020202020204" pitchFamily="34" charset="0"/>
                <a:cs typeface="Arial" panose="020B0604020202020204" pitchFamily="34" charset="0"/>
              </a:rPr>
              <a:t> безответственного поведения: «</a:t>
            </a:r>
            <a:r>
              <a:rPr lang="ru-RU" sz="2400" b="1" dirty="0">
                <a:solidFill>
                  <a:srgbClr val="FF0000"/>
                </a:solidFill>
                <a:latin typeface="Arial" panose="020B0604020202020204" pitchFamily="34" charset="0"/>
                <a:cs typeface="Arial" panose="020B0604020202020204" pitchFamily="34" charset="0"/>
              </a:rPr>
              <a:t>запустил отчётную документацию</a:t>
            </a:r>
            <a:r>
              <a:rPr lang="ru-RU" sz="2400" dirty="0">
                <a:solidFill>
                  <a:schemeClr val="tx1"/>
                </a:solidFill>
                <a:latin typeface="Arial" panose="020B0604020202020204" pitchFamily="34" charset="0"/>
                <a:cs typeface="Arial" panose="020B0604020202020204" pitchFamily="34" charset="0"/>
              </a:rPr>
              <a:t>»</a:t>
            </a:r>
          </a:p>
          <a:p>
            <a:pPr>
              <a:defRPr/>
            </a:pP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563563" y="1375131"/>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WordArt 6"/>
          <p:cNvSpPr>
            <a:spLocks noChangeArrowheads="1" noChangeShapeType="1" noTextEdit="1"/>
          </p:cNvSpPr>
          <p:nvPr/>
        </p:nvSpPr>
        <p:spPr bwMode="auto">
          <a:xfrm rot="5400000">
            <a:off x="-1250324" y="3552199"/>
            <a:ext cx="3886536" cy="350838"/>
          </a:xfrm>
          <a:prstGeom prst="rect">
            <a:avLst/>
          </a:prstGeom>
        </p:spPr>
        <p:txBody>
          <a:bodyPr vert="wordArtVert" wrap="none" fromWordArt="1">
            <a:prstTxWarp prst="textPlain">
              <a:avLst>
                <a:gd name="adj" fmla="val 50000"/>
              </a:avLst>
            </a:prstTxWarp>
          </a:bodyPr>
          <a:lstStyle/>
          <a:p>
            <a:pPr algn="ctr" fontAlgn="auto"/>
            <a:r>
              <a:rPr lang="ru-RU" sz="2000" kern="10" dirty="0">
                <a:ln w="9525">
                  <a:solidFill>
                    <a:srgbClr val="000000"/>
                  </a:solidFill>
                  <a:round/>
                  <a:headEnd/>
                  <a:tailEnd/>
                </a:ln>
                <a:solidFill>
                  <a:srgbClr val="000000"/>
                </a:solidFill>
                <a:latin typeface="Arial"/>
                <a:cs typeface="Arial"/>
              </a:rPr>
              <a:t>следствие</a:t>
            </a:r>
          </a:p>
        </p:txBody>
      </p:sp>
      <p:sp>
        <p:nvSpPr>
          <p:cNvPr id="15" name="Стрелка вправо 14"/>
          <p:cNvSpPr/>
          <p:nvPr/>
        </p:nvSpPr>
        <p:spPr>
          <a:xfrm>
            <a:off x="1003300" y="1784350"/>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a:off x="987425" y="2180432"/>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право 16"/>
          <p:cNvSpPr/>
          <p:nvPr/>
        </p:nvSpPr>
        <p:spPr>
          <a:xfrm>
            <a:off x="1004219" y="2576514"/>
            <a:ext cx="625475" cy="1190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право 17"/>
          <p:cNvSpPr/>
          <p:nvPr/>
        </p:nvSpPr>
        <p:spPr>
          <a:xfrm>
            <a:off x="987424" y="3046413"/>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трелка вправо 18"/>
          <p:cNvSpPr/>
          <p:nvPr/>
        </p:nvSpPr>
        <p:spPr>
          <a:xfrm>
            <a:off x="1003300" y="3482225"/>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трелка вправо 19"/>
          <p:cNvSpPr/>
          <p:nvPr/>
        </p:nvSpPr>
        <p:spPr>
          <a:xfrm>
            <a:off x="987423" y="4003133"/>
            <a:ext cx="625475" cy="1206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1731963" y="1652589"/>
            <a:ext cx="9337675" cy="29569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решился идти в море в сильнейший шторм</a:t>
            </a:r>
          </a:p>
        </p:txBody>
      </p:sp>
      <p:sp>
        <p:nvSpPr>
          <p:cNvPr id="22" name="Прямоугольник 21"/>
          <p:cNvSpPr/>
          <p:nvPr/>
        </p:nvSpPr>
        <p:spPr>
          <a:xfrm>
            <a:off x="1739900" y="2079000"/>
            <a:ext cx="9337675" cy="34649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бездумно распорядился судьбами как минимум 4-х человек (вельбот)</a:t>
            </a:r>
          </a:p>
        </p:txBody>
      </p:sp>
      <p:sp>
        <p:nvSpPr>
          <p:cNvPr id="23" name="Прямоугольник 22"/>
          <p:cNvSpPr/>
          <p:nvPr/>
        </p:nvSpPr>
        <p:spPr>
          <a:xfrm>
            <a:off x="1739900" y="2555708"/>
            <a:ext cx="9337675" cy="34490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обманул командира</a:t>
            </a:r>
          </a:p>
        </p:txBody>
      </p:sp>
      <p:sp>
        <p:nvSpPr>
          <p:cNvPr id="24" name="Прямоугольник 23"/>
          <p:cNvSpPr/>
          <p:nvPr/>
        </p:nvSpPr>
        <p:spPr>
          <a:xfrm>
            <a:off x="1731960" y="3018632"/>
            <a:ext cx="9337675" cy="27664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подверг смертельной опасности матросов</a:t>
            </a:r>
          </a:p>
        </p:txBody>
      </p:sp>
      <p:sp>
        <p:nvSpPr>
          <p:cNvPr id="25" name="Прямоугольник 24"/>
          <p:cNvSpPr/>
          <p:nvPr/>
        </p:nvSpPr>
        <p:spPr>
          <a:xfrm>
            <a:off x="1731959" y="3409575"/>
            <a:ext cx="9337675" cy="31867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получил серьёзное заболевание («треклятый ревмокардит»)</a:t>
            </a:r>
          </a:p>
        </p:txBody>
      </p:sp>
      <p:sp>
        <p:nvSpPr>
          <p:cNvPr id="26" name="Прямоугольник 25"/>
          <p:cNvSpPr/>
          <p:nvPr/>
        </p:nvSpPr>
        <p:spPr>
          <a:xfrm>
            <a:off x="1739900" y="3866358"/>
            <a:ext cx="9337675" cy="65881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latin typeface="Arial" panose="020B0604020202020204" pitchFamily="34" charset="0"/>
                <a:cs typeface="Arial" panose="020B0604020202020204" pitchFamily="34" charset="0"/>
              </a:rPr>
              <a:t>загубил карьеру: не присвоили очередное звание, затем сократили и демобилизовали</a:t>
            </a:r>
          </a:p>
        </p:txBody>
      </p:sp>
      <p:sp>
        <p:nvSpPr>
          <p:cNvPr id="28" name="Прямоугольник 27"/>
          <p:cNvSpPr/>
          <p:nvPr/>
        </p:nvSpPr>
        <p:spPr>
          <a:xfrm>
            <a:off x="1308100" y="5872163"/>
            <a:ext cx="10572750" cy="91598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i="1" dirty="0">
              <a:solidFill>
                <a:schemeClr val="tx1"/>
              </a:solidFill>
              <a:latin typeface="Arial" panose="020B0604020202020204" pitchFamily="34" charset="0"/>
              <a:cs typeface="Arial" panose="020B0604020202020204" pitchFamily="34" charset="0"/>
            </a:endParaRPr>
          </a:p>
          <a:p>
            <a:pPr algn="ctr">
              <a:defRPr/>
            </a:pPr>
            <a:r>
              <a:rPr lang="ru-RU" sz="2400" i="1" dirty="0">
                <a:solidFill>
                  <a:schemeClr val="tx1"/>
                </a:solidFill>
                <a:latin typeface="Arial" panose="020B0604020202020204" pitchFamily="34" charset="0"/>
                <a:cs typeface="Arial" panose="020B0604020202020204" pitchFamily="34" charset="0"/>
              </a:rPr>
              <a:t>Лень, безответственное отношение к своим обязанностям могут стать </a:t>
            </a:r>
            <a:r>
              <a:rPr lang="ru-RU" sz="2400" b="1" i="1" dirty="0">
                <a:solidFill>
                  <a:srgbClr val="FF0000"/>
                </a:solidFill>
                <a:latin typeface="Arial" panose="020B0604020202020204" pitchFamily="34" charset="0"/>
                <a:cs typeface="Arial" panose="020B0604020202020204" pitchFamily="34" charset="0"/>
              </a:rPr>
              <a:t>причиной</a:t>
            </a:r>
            <a:r>
              <a:rPr lang="ru-RU" sz="2400" i="1" dirty="0">
                <a:solidFill>
                  <a:schemeClr val="tx1"/>
                </a:solidFill>
                <a:latin typeface="Arial" panose="020B0604020202020204" pitchFamily="34" charset="0"/>
                <a:cs typeface="Arial" panose="020B0604020202020204" pitchFamily="34" charset="0"/>
              </a:rPr>
              <a:t> очень серьёзных </a:t>
            </a:r>
            <a:r>
              <a:rPr lang="ru-RU" sz="2400" b="1" i="1" dirty="0">
                <a:solidFill>
                  <a:srgbClr val="FF0000"/>
                </a:solidFill>
                <a:latin typeface="Arial" panose="020B0604020202020204" pitchFamily="34" charset="0"/>
                <a:cs typeface="Arial" panose="020B0604020202020204" pitchFamily="34" charset="0"/>
              </a:rPr>
              <a:t>последствий</a:t>
            </a:r>
            <a:r>
              <a:rPr lang="ru-RU" sz="2400" i="1" dirty="0">
                <a:solidFill>
                  <a:schemeClr val="tx1"/>
                </a:solidFill>
                <a:latin typeface="Arial" panose="020B0604020202020204" pitchFamily="34" charset="0"/>
                <a:cs typeface="Arial" panose="020B0604020202020204" pitchFamily="34" charset="0"/>
              </a:rPr>
              <a:t>.</a:t>
            </a:r>
          </a:p>
          <a:p>
            <a:pPr algn="ctr">
              <a:defRPr/>
            </a:pPr>
            <a:endParaRPr lang="ru-RU" sz="2400" i="1" dirty="0">
              <a:solidFill>
                <a:schemeClr val="tx1"/>
              </a:solidFill>
              <a:latin typeface="Arial" panose="020B0604020202020204" pitchFamily="34" charset="0"/>
              <a:cs typeface="Arial" panose="020B0604020202020204" pitchFamily="34" charset="0"/>
            </a:endParaRPr>
          </a:p>
        </p:txBody>
      </p:sp>
      <p:sp>
        <p:nvSpPr>
          <p:cNvPr id="3" name="Правая фигурная скобка 2"/>
          <p:cNvSpPr/>
          <p:nvPr/>
        </p:nvSpPr>
        <p:spPr>
          <a:xfrm rot="16200000" flipH="1">
            <a:off x="6326148" y="-149559"/>
            <a:ext cx="246060" cy="964080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Прямоугольник 3"/>
          <p:cNvSpPr/>
          <p:nvPr/>
        </p:nvSpPr>
        <p:spPr>
          <a:xfrm>
            <a:off x="1739900" y="5013158"/>
            <a:ext cx="9409363" cy="6577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Arial" panose="020B0604020202020204" pitchFamily="34" charset="0"/>
                <a:cs typeface="Arial" panose="020B0604020202020204" pitchFamily="34" charset="0"/>
              </a:rPr>
              <a:t>Каково значение этих смысловых отношений для раскрытия аспектов поставленной проблемы?</a:t>
            </a:r>
            <a:endParaRPr lang="ru-RU" sz="20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barn(inVertical)">
                                      <p:cBhvr>
                                        <p:cTn id="94" dur="5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down)">
                                      <p:cBhvr>
                                        <p:cTn id="99" dur="500"/>
                                        <p:tgtEl>
                                          <p:spTgt spid="4"/>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500" fill="hold"/>
                                        <p:tgtEl>
                                          <p:spTgt spid="28"/>
                                        </p:tgtEl>
                                        <p:attrNameLst>
                                          <p:attrName>ppt_x</p:attrName>
                                        </p:attrNameLst>
                                      </p:cBhvr>
                                      <p:tavLst>
                                        <p:tav tm="0">
                                          <p:val>
                                            <p:strVal val="#ppt_x"/>
                                          </p:val>
                                        </p:tav>
                                        <p:tav tm="100000">
                                          <p:val>
                                            <p:strVal val="#ppt_x"/>
                                          </p:val>
                                        </p:tav>
                                      </p:tavLst>
                                    </p:anim>
                                    <p:anim calcmode="lin" valueType="num">
                                      <p:cBhvr additive="base">
                                        <p:cTn id="10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34987"/>
          </a:xfrm>
        </p:spPr>
        <p:txBody>
          <a:bodyPr/>
          <a:lstStyle/>
          <a:p>
            <a:pPr algn="ctr"/>
            <a:r>
              <a:rPr lang="ru-RU" smtClean="0">
                <a:latin typeface="Arial" charset="0"/>
                <a:cs typeface="Arial" charset="0"/>
              </a:rPr>
              <a:t>Пишем комментарий</a:t>
            </a:r>
          </a:p>
        </p:txBody>
      </p:sp>
      <p:sp>
        <p:nvSpPr>
          <p:cNvPr id="4" name="Прямоугольник 3"/>
          <p:cNvSpPr>
            <a:spLocks noChangeArrowheads="1"/>
          </p:cNvSpPr>
          <p:nvPr/>
        </p:nvSpPr>
        <p:spPr bwMode="auto">
          <a:xfrm>
            <a:off x="241300" y="954088"/>
            <a:ext cx="8574088" cy="5294312"/>
          </a:xfrm>
          <a:prstGeom prst="rect">
            <a:avLst/>
          </a:prstGeom>
          <a:noFill/>
          <a:ln w="9525">
            <a:noFill/>
            <a:miter lim="800000"/>
            <a:headEnd/>
            <a:tailEnd/>
          </a:ln>
        </p:spPr>
        <p:txBody>
          <a:bodyPr>
            <a:spAutoFit/>
          </a:bodyPr>
          <a:lstStyle/>
          <a:p>
            <a:r>
              <a:rPr lang="ru-RU" sz="2000" i="1">
                <a:solidFill>
                  <a:srgbClr val="262626"/>
                </a:solidFill>
                <a:cs typeface="Arial" charset="0"/>
              </a:rPr>
              <a:t>    </a:t>
            </a:r>
            <a:r>
              <a:rPr lang="ru-RU" sz="2000" b="1" i="1">
                <a:solidFill>
                  <a:srgbClr val="262626"/>
                </a:solidFill>
                <a:cs typeface="Arial" charset="0"/>
              </a:rPr>
              <a:t>В.Конецкий так выстраивает </a:t>
            </a:r>
            <a:r>
              <a:rPr lang="ru-RU" sz="2000" i="1">
                <a:solidFill>
                  <a:srgbClr val="262626"/>
                </a:solidFill>
                <a:cs typeface="Arial" charset="0"/>
              </a:rPr>
              <a:t>повествование, что читатель понимает: </a:t>
            </a:r>
            <a:r>
              <a:rPr lang="ru-RU" sz="2000" b="1" i="1">
                <a:solidFill>
                  <a:srgbClr val="262626"/>
                </a:solidFill>
                <a:cs typeface="Arial" charset="0"/>
              </a:rPr>
              <a:t>автора интересует </a:t>
            </a:r>
            <a:r>
              <a:rPr lang="ru-RU" sz="2000" i="1">
                <a:solidFill>
                  <a:srgbClr val="262626"/>
                </a:solidFill>
                <a:cs typeface="Arial" charset="0"/>
              </a:rPr>
              <a:t>не столько поведение Шаталова, сколько нравственная </a:t>
            </a:r>
            <a:r>
              <a:rPr lang="ru-RU" sz="2000" b="1" i="1">
                <a:solidFill>
                  <a:srgbClr val="FF0000"/>
                </a:solidFill>
                <a:cs typeface="Arial" charset="0"/>
              </a:rPr>
              <a:t>причина </a:t>
            </a:r>
            <a:r>
              <a:rPr lang="ru-RU" sz="2000" i="1">
                <a:solidFill>
                  <a:srgbClr val="262626"/>
                </a:solidFill>
                <a:cs typeface="Arial" charset="0"/>
              </a:rPr>
              <a:t>его поступка.</a:t>
            </a:r>
          </a:p>
          <a:p>
            <a:r>
              <a:rPr lang="ru-RU" sz="2000" i="1">
                <a:ea typeface="Calibri" pitchFamily="34" charset="0"/>
                <a:cs typeface="Arial" charset="0"/>
              </a:rPr>
              <a:t>       </a:t>
            </a:r>
            <a:r>
              <a:rPr lang="ru-RU" sz="2000" b="1" i="1">
                <a:ea typeface="Calibri" pitchFamily="34" charset="0"/>
                <a:cs typeface="Arial" charset="0"/>
              </a:rPr>
              <a:t>Писатель не даёт открытых оценок </a:t>
            </a:r>
            <a:r>
              <a:rPr lang="ru-RU" sz="2000" i="1">
                <a:ea typeface="Calibri" pitchFamily="34" charset="0"/>
                <a:cs typeface="Arial" charset="0"/>
              </a:rPr>
              <a:t>действиям героя, но одно очевидно: </a:t>
            </a:r>
            <a:r>
              <a:rPr lang="ru-RU" sz="2000" i="1">
                <a:solidFill>
                  <a:srgbClr val="262626"/>
                </a:solidFill>
                <a:cs typeface="Arial" charset="0"/>
              </a:rPr>
              <a:t>лень и безответственное отношение к своим обязанностям привели к тому, что штурман «запустил</a:t>
            </a:r>
            <a:r>
              <a:rPr lang="ru-RU" sz="2000" i="1">
                <a:cs typeface="Arial" charset="0"/>
              </a:rPr>
              <a:t> отчётную документацию». Казалось бы, это можно исправить и потом не допускать подобного,</a:t>
            </a:r>
            <a:r>
              <a:rPr lang="ru-RU" sz="2000" i="1">
                <a:solidFill>
                  <a:srgbClr val="262626"/>
                </a:solidFill>
                <a:cs typeface="Arial" charset="0"/>
              </a:rPr>
              <a:t> но </a:t>
            </a:r>
            <a:r>
              <a:rPr lang="ru-RU" sz="2000" b="1" i="1">
                <a:solidFill>
                  <a:srgbClr val="262626"/>
                </a:solidFill>
                <a:cs typeface="Arial" charset="0"/>
              </a:rPr>
              <a:t>автор показывает</a:t>
            </a:r>
            <a:r>
              <a:rPr lang="ru-RU" sz="2000" i="1">
                <a:solidFill>
                  <a:srgbClr val="262626"/>
                </a:solidFill>
                <a:cs typeface="Arial" charset="0"/>
              </a:rPr>
              <a:t>, к каким серьезным </a:t>
            </a:r>
            <a:r>
              <a:rPr lang="ru-RU" sz="2000" b="1" i="1">
                <a:solidFill>
                  <a:srgbClr val="FF0000"/>
                </a:solidFill>
                <a:cs typeface="Arial" charset="0"/>
              </a:rPr>
              <a:t>последствиям</a:t>
            </a:r>
            <a:r>
              <a:rPr lang="ru-RU" sz="2000" i="1">
                <a:solidFill>
                  <a:srgbClr val="262626"/>
                </a:solidFill>
                <a:cs typeface="Arial" charset="0"/>
              </a:rPr>
              <a:t> может привести безответственность. Она заставила штурмана лгать командиру в надежде продлить срок сдачи документации (предл. 13, 14), повести за собой на смертельный риск членов команды (предл.20-22).  </a:t>
            </a:r>
          </a:p>
          <a:p>
            <a:r>
              <a:rPr lang="ru-RU" sz="2000" i="1">
                <a:solidFill>
                  <a:srgbClr val="262626"/>
                </a:solidFill>
                <a:cs typeface="Arial" charset="0"/>
              </a:rPr>
              <a:t>   Результат «неоправданного лихачества» – серьёзное заболевание,  так и не полученное очередное звание, ранняя демобилизация...  Роковые </a:t>
            </a:r>
            <a:r>
              <a:rPr lang="ru-RU" sz="2000" b="1" i="1">
                <a:solidFill>
                  <a:srgbClr val="FF0000"/>
                </a:solidFill>
                <a:cs typeface="Arial" charset="0"/>
              </a:rPr>
              <a:t>последствия</a:t>
            </a:r>
            <a:r>
              <a:rPr lang="ru-RU" sz="2000" i="1">
                <a:solidFill>
                  <a:srgbClr val="262626"/>
                </a:solidFill>
                <a:cs typeface="Arial" charset="0"/>
              </a:rPr>
              <a:t> из-за такой ничтожной </a:t>
            </a:r>
            <a:r>
              <a:rPr lang="ru-RU" sz="2000" b="1" i="1">
                <a:solidFill>
                  <a:srgbClr val="FF0000"/>
                </a:solidFill>
                <a:cs typeface="Arial" charset="0"/>
              </a:rPr>
              <a:t>причины</a:t>
            </a:r>
            <a:r>
              <a:rPr lang="ru-RU" sz="2000" i="1">
                <a:solidFill>
                  <a:srgbClr val="262626"/>
                </a:solidFill>
                <a:cs typeface="Arial" charset="0"/>
              </a:rPr>
              <a:t>!                             (107 слов)</a:t>
            </a:r>
          </a:p>
          <a:p>
            <a:r>
              <a:rPr lang="ru-RU">
                <a:solidFill>
                  <a:srgbClr val="262626"/>
                </a:solidFill>
                <a:latin typeface="Cambria" pitchFamily="18" charset="0"/>
              </a:rPr>
              <a:t> </a:t>
            </a:r>
          </a:p>
        </p:txBody>
      </p:sp>
      <p:pic>
        <p:nvPicPr>
          <p:cNvPr id="87043" name="Рисунок 2"/>
          <p:cNvPicPr>
            <a:picLocks noChangeAspect="1"/>
          </p:cNvPicPr>
          <p:nvPr/>
        </p:nvPicPr>
        <p:blipFill>
          <a:blip r:embed="rId2"/>
          <a:srcRect/>
          <a:stretch>
            <a:fillRect/>
          </a:stretch>
        </p:blipFill>
        <p:spPr bwMode="auto">
          <a:xfrm>
            <a:off x="9605963" y="2444750"/>
            <a:ext cx="2312987" cy="23129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Противопоставление</a:t>
            </a:r>
            <a:r>
              <a:rPr lang="ru-RU" sz="2800" dirty="0">
                <a:solidFill>
                  <a:schemeClr val="tx1"/>
                </a:solidFill>
                <a:latin typeface="Arial" panose="020B0604020202020204" pitchFamily="34" charset="0"/>
                <a:cs typeface="Arial" panose="020B0604020202020204" pitchFamily="34" charset="0"/>
              </a:rPr>
              <a:t> частей 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241300" y="1995488"/>
            <a:ext cx="4419600" cy="1200150"/>
          </a:xfrm>
          <a:prstGeom prst="rect">
            <a:avLst/>
          </a:prstGeom>
          <a:noFill/>
          <a:ln w="9525">
            <a:noFill/>
            <a:miter lim="800000"/>
            <a:headEnd/>
            <a:tailEnd/>
          </a:ln>
        </p:spPr>
        <p:txBody>
          <a:bodyPr>
            <a:spAutoFit/>
          </a:bodyPr>
          <a:lstStyle/>
          <a:p>
            <a:r>
              <a:rPr lang="ru-RU">
                <a:cs typeface="Arial" charset="0"/>
              </a:rPr>
              <a:t>(13)Он уверил командира в том, что уже </a:t>
            </a:r>
            <a:r>
              <a:rPr lang="ru-RU" b="1">
                <a:cs typeface="Arial" charset="0"/>
              </a:rPr>
              <a:t>неоднократно высаживался здесь</a:t>
            </a:r>
            <a:r>
              <a:rPr lang="ru-RU">
                <a:cs typeface="Arial" charset="0"/>
              </a:rPr>
              <a:t>, что </a:t>
            </a:r>
            <a:r>
              <a:rPr lang="ru-RU" b="1">
                <a:cs typeface="Arial" charset="0"/>
              </a:rPr>
              <a:t>знает проходы </a:t>
            </a:r>
            <a:r>
              <a:rPr lang="ru-RU">
                <a:cs typeface="Arial" charset="0"/>
              </a:rPr>
              <a:t>в прибрежных камнях. </a:t>
            </a:r>
            <a:endParaRPr lang="ru-RU"/>
          </a:p>
        </p:txBody>
      </p:sp>
      <p:sp>
        <p:nvSpPr>
          <p:cNvPr id="7" name="Прямоугольник 6"/>
          <p:cNvSpPr>
            <a:spLocks noChangeArrowheads="1"/>
          </p:cNvSpPr>
          <p:nvPr/>
        </p:nvSpPr>
        <p:spPr bwMode="auto">
          <a:xfrm>
            <a:off x="5815013" y="1927225"/>
            <a:ext cx="5318125" cy="646113"/>
          </a:xfrm>
          <a:prstGeom prst="rect">
            <a:avLst/>
          </a:prstGeom>
          <a:noFill/>
          <a:ln w="9525">
            <a:noFill/>
            <a:miter lim="800000"/>
            <a:headEnd/>
            <a:tailEnd/>
          </a:ln>
        </p:spPr>
        <p:txBody>
          <a:bodyPr>
            <a:spAutoFit/>
          </a:bodyPr>
          <a:lstStyle/>
          <a:p>
            <a:r>
              <a:rPr lang="ru-RU">
                <a:cs typeface="Arial" charset="0"/>
              </a:rPr>
              <a:t>(14)Он </a:t>
            </a:r>
            <a:r>
              <a:rPr lang="ru-RU" b="1">
                <a:cs typeface="Arial" charset="0"/>
              </a:rPr>
              <a:t>никогда даже близко здесь не был и не ведал никаких проходов. </a:t>
            </a:r>
            <a:endParaRPr lang="ru-RU" b="1"/>
          </a:p>
        </p:txBody>
      </p:sp>
      <p:sp>
        <p:nvSpPr>
          <p:cNvPr id="8" name="Правая фигурная скобка 7"/>
          <p:cNvSpPr/>
          <p:nvPr/>
        </p:nvSpPr>
        <p:spPr>
          <a:xfrm rot="5400000">
            <a:off x="5714207" y="-2431256"/>
            <a:ext cx="419100" cy="1125378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96863" y="3816350"/>
            <a:ext cx="11358562" cy="1157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i="1" dirty="0">
                <a:solidFill>
                  <a:schemeClr val="tx1"/>
                </a:solidFill>
                <a:latin typeface="Arial" panose="020B0604020202020204" pitchFamily="34" charset="0"/>
                <a:cs typeface="Arial" panose="020B0604020202020204" pitchFamily="34" charset="0"/>
              </a:rPr>
              <a:t>В чём смысл противопоставления данных примеров-иллюстраций?</a:t>
            </a:r>
            <a:endParaRPr lang="ru-RU" sz="2400" i="1"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268288" y="5518150"/>
            <a:ext cx="11358562" cy="11557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a:solidFill>
                  <a:srgbClr val="FF0000"/>
                </a:solidFill>
                <a:latin typeface="Arial" panose="020B0604020202020204" pitchFamily="34" charset="0"/>
                <a:cs typeface="Arial" panose="020B0604020202020204" pitchFamily="34" charset="0"/>
              </a:rPr>
              <a:t>Противопоставление </a:t>
            </a:r>
            <a:r>
              <a:rPr lang="ru-RU" sz="2000" i="1" dirty="0">
                <a:solidFill>
                  <a:schemeClr val="tx1"/>
                </a:solidFill>
                <a:latin typeface="Arial" panose="020B0604020202020204" pitchFamily="34" charset="0"/>
                <a:cs typeface="Arial" panose="020B0604020202020204" pitchFamily="34" charset="0"/>
              </a:rPr>
              <a:t>информации ещё отчётливее помогает увидеть безответственное отношение  Шаталова к своему делу и к окружающим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3"/>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7" grpId="0"/>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20725"/>
          </a:xfrm>
        </p:spPr>
        <p:txBody>
          <a:bodyPr/>
          <a:lstStyle/>
          <a:p>
            <a:pPr algn="ctr"/>
            <a:r>
              <a:rPr lang="ru-RU" smtClean="0">
                <a:latin typeface="Arial" charset="0"/>
                <a:cs typeface="Arial" charset="0"/>
              </a:rPr>
              <a:t>Пишем комментарий</a:t>
            </a:r>
          </a:p>
        </p:txBody>
      </p:sp>
      <p:sp>
        <p:nvSpPr>
          <p:cNvPr id="4" name="Прямоугольник 3"/>
          <p:cNvSpPr>
            <a:spLocks noChangeArrowheads="1"/>
          </p:cNvSpPr>
          <p:nvPr/>
        </p:nvSpPr>
        <p:spPr bwMode="auto">
          <a:xfrm>
            <a:off x="488950" y="1282700"/>
            <a:ext cx="7837488" cy="5324475"/>
          </a:xfrm>
          <a:prstGeom prst="rect">
            <a:avLst/>
          </a:prstGeom>
          <a:noFill/>
          <a:ln w="9525">
            <a:noFill/>
            <a:miter lim="800000"/>
            <a:headEnd/>
            <a:tailEnd/>
          </a:ln>
        </p:spPr>
        <p:txBody>
          <a:bodyPr>
            <a:spAutoFit/>
          </a:bodyPr>
          <a:lstStyle/>
          <a:p>
            <a:r>
              <a:rPr lang="ru-RU" sz="2000" i="1">
                <a:solidFill>
                  <a:srgbClr val="262626"/>
                </a:solidFill>
                <a:cs typeface="Arial" charset="0"/>
              </a:rPr>
              <a:t>    …Герой рассказа совершил безответственный поступок, который стоил ему здоровья и чуть не лишил жизни матросов, доверившихся своему штурману. </a:t>
            </a:r>
            <a:r>
              <a:rPr lang="ru-RU" sz="2000" b="1" i="1">
                <a:solidFill>
                  <a:srgbClr val="262626"/>
                </a:solidFill>
                <a:cs typeface="Arial" charset="0"/>
              </a:rPr>
              <a:t>Автор пишет</a:t>
            </a:r>
            <a:r>
              <a:rPr lang="ru-RU" sz="2000" i="1">
                <a:solidFill>
                  <a:srgbClr val="262626"/>
                </a:solidFill>
                <a:cs typeface="Arial" charset="0"/>
              </a:rPr>
              <a:t>, что Шаталов был «хорошим моряком» и «это не была совсем уж отчаянная авантюра», но читатель вряд ли соглашается с этим. Решение плыть на остров к маяку в сильнейший шторм («</a:t>
            </a:r>
            <a:r>
              <a:rPr lang="ru-RU" sz="2000" b="1" i="1">
                <a:cs typeface="Arial" charset="0"/>
              </a:rPr>
              <a:t>рык</a:t>
            </a:r>
            <a:r>
              <a:rPr lang="ru-RU" sz="2000" i="1">
                <a:cs typeface="Arial" charset="0"/>
              </a:rPr>
              <a:t> ветра») </a:t>
            </a:r>
            <a:r>
              <a:rPr lang="ru-RU" sz="2000" i="1">
                <a:solidFill>
                  <a:srgbClr val="262626"/>
                </a:solidFill>
                <a:cs typeface="Arial" charset="0"/>
              </a:rPr>
              <a:t>было полным безрассудством. Молодой штурман убедил командира, что опытен и может справиться с задачей даже в этих сложных условиях </a:t>
            </a:r>
            <a:r>
              <a:rPr lang="ru-RU" sz="2000" b="1" i="1">
                <a:solidFill>
                  <a:srgbClr val="262626"/>
                </a:solidFill>
                <a:cs typeface="Arial" charset="0"/>
              </a:rPr>
              <a:t>(предл.13)</a:t>
            </a:r>
            <a:r>
              <a:rPr lang="ru-RU" sz="2000" i="1">
                <a:solidFill>
                  <a:srgbClr val="262626"/>
                </a:solidFill>
                <a:cs typeface="Arial" charset="0"/>
              </a:rPr>
              <a:t>, но на самом деле он лгал </a:t>
            </a:r>
            <a:r>
              <a:rPr lang="ru-RU" sz="2000" b="1" i="1">
                <a:solidFill>
                  <a:srgbClr val="262626"/>
                </a:solidFill>
                <a:cs typeface="Arial" charset="0"/>
              </a:rPr>
              <a:t>(предл. 14)</a:t>
            </a:r>
            <a:r>
              <a:rPr lang="ru-RU" sz="2000" i="1">
                <a:solidFill>
                  <a:srgbClr val="262626"/>
                </a:solidFill>
                <a:cs typeface="Arial" charset="0"/>
              </a:rPr>
              <a:t>.  </a:t>
            </a:r>
            <a:r>
              <a:rPr lang="ru-RU" sz="2000" b="1" i="1">
                <a:solidFill>
                  <a:srgbClr val="FF0000"/>
                </a:solidFill>
                <a:cs typeface="Arial" charset="0"/>
              </a:rPr>
              <a:t>Противопоставляя </a:t>
            </a:r>
            <a:r>
              <a:rPr lang="ru-RU" sz="2000" i="1">
                <a:solidFill>
                  <a:srgbClr val="262626"/>
                </a:solidFill>
                <a:cs typeface="Arial" charset="0"/>
              </a:rPr>
              <a:t>эти факты, </a:t>
            </a:r>
            <a:r>
              <a:rPr lang="ru-RU" sz="2000" b="1" i="1">
                <a:solidFill>
                  <a:srgbClr val="262626"/>
                </a:solidFill>
                <a:cs typeface="Arial" charset="0"/>
              </a:rPr>
              <a:t>В.Конецкий даёт возможность читателю </a:t>
            </a:r>
            <a:r>
              <a:rPr lang="ru-RU" sz="2000" i="1">
                <a:solidFill>
                  <a:srgbClr val="262626"/>
                </a:solidFill>
                <a:cs typeface="Arial" charset="0"/>
              </a:rPr>
              <a:t>понять степень безответственности Шаталова, которым руководило лишь желание избавиться от неприятной работы. </a:t>
            </a:r>
            <a:r>
              <a:rPr lang="ru-RU" sz="2000" b="1" i="1">
                <a:solidFill>
                  <a:srgbClr val="262626"/>
                </a:solidFill>
                <a:cs typeface="Arial" charset="0"/>
              </a:rPr>
              <a:t>Автор показывает,</a:t>
            </a:r>
            <a:r>
              <a:rPr lang="ru-RU" sz="2000" i="1">
                <a:solidFill>
                  <a:srgbClr val="262626"/>
                </a:solidFill>
                <a:cs typeface="Arial" charset="0"/>
              </a:rPr>
              <a:t> как ничтожная причина – не вовремя сданная документация – повлекла за собой ложь, бесчестие, безрассудство, преступное легкомыслие.   (115 слов)</a:t>
            </a:r>
            <a:endParaRPr lang="ru-RU" sz="2000" i="1">
              <a:cs typeface="Arial" charset="0"/>
            </a:endParaRPr>
          </a:p>
        </p:txBody>
      </p:sp>
      <p:pic>
        <p:nvPicPr>
          <p:cNvPr id="89091" name="Рисунок 2"/>
          <p:cNvPicPr>
            <a:picLocks noChangeAspect="1"/>
          </p:cNvPicPr>
          <p:nvPr/>
        </p:nvPicPr>
        <p:blipFill>
          <a:blip r:embed="rId2"/>
          <a:srcRect/>
          <a:stretch>
            <a:fillRect/>
          </a:stretch>
        </p:blipFill>
        <p:spPr bwMode="auto">
          <a:xfrm>
            <a:off x="9359900" y="2117725"/>
            <a:ext cx="2414588" cy="29400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Сопоставление</a:t>
            </a:r>
            <a:r>
              <a:rPr lang="ru-RU" sz="2800" dirty="0">
                <a:solidFill>
                  <a:schemeClr val="tx1"/>
                </a:solidFill>
                <a:latin typeface="Arial" panose="020B0604020202020204" pitchFamily="34" charset="0"/>
                <a:cs typeface="Arial" panose="020B0604020202020204" pitchFamily="34" charset="0"/>
              </a:rPr>
              <a:t> частей 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241300" y="1995488"/>
            <a:ext cx="4419600" cy="1476375"/>
          </a:xfrm>
          <a:prstGeom prst="rect">
            <a:avLst/>
          </a:prstGeom>
          <a:noFill/>
          <a:ln w="9525">
            <a:noFill/>
            <a:miter lim="800000"/>
            <a:headEnd/>
            <a:tailEnd/>
          </a:ln>
        </p:spPr>
        <p:txBody>
          <a:bodyPr>
            <a:spAutoFit/>
          </a:bodyPr>
          <a:lstStyle/>
          <a:p>
            <a:r>
              <a:rPr lang="ru-RU">
                <a:cs typeface="Arial" charset="0"/>
              </a:rPr>
              <a:t>(4)Удивительно глупо бывает иногда: </a:t>
            </a:r>
            <a:r>
              <a:rPr lang="ru-RU" b="1">
                <a:cs typeface="Arial" charset="0"/>
              </a:rPr>
              <a:t>маленький, рядовой случай </a:t>
            </a:r>
            <a:r>
              <a:rPr lang="ru-RU">
                <a:cs typeface="Arial" charset="0"/>
              </a:rPr>
              <a:t>становится водоразделом целой судьбы. (18)</a:t>
            </a:r>
            <a:r>
              <a:rPr lang="ru-RU" b="1">
                <a:cs typeface="Arial" charset="0"/>
              </a:rPr>
              <a:t>Просто судьба изменила</a:t>
            </a:r>
            <a:r>
              <a:rPr lang="ru-RU">
                <a:cs typeface="Arial" charset="0"/>
              </a:rPr>
              <a:t>… </a:t>
            </a:r>
            <a:endParaRPr lang="ru-RU"/>
          </a:p>
        </p:txBody>
      </p:sp>
      <p:sp>
        <p:nvSpPr>
          <p:cNvPr id="8" name="Правая фигурная скобка 7"/>
          <p:cNvSpPr/>
          <p:nvPr/>
        </p:nvSpPr>
        <p:spPr>
          <a:xfrm rot="5400000">
            <a:off x="5657850" y="-2119312"/>
            <a:ext cx="419100" cy="11252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68288" y="3884613"/>
            <a:ext cx="11358562" cy="11572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i="1" dirty="0">
                <a:solidFill>
                  <a:schemeClr val="tx1"/>
                </a:solidFill>
                <a:latin typeface="Arial" panose="020B0604020202020204" pitchFamily="34" charset="0"/>
                <a:cs typeface="Arial" panose="020B0604020202020204" pitchFamily="34" charset="0"/>
              </a:rPr>
              <a:t>В чём смысл сопоставления этих частей информации?</a:t>
            </a:r>
          </a:p>
        </p:txBody>
      </p:sp>
      <p:sp>
        <p:nvSpPr>
          <p:cNvPr id="3" name="Прямоугольник 2"/>
          <p:cNvSpPr>
            <a:spLocks noChangeArrowheads="1"/>
          </p:cNvSpPr>
          <p:nvPr/>
        </p:nvSpPr>
        <p:spPr bwMode="auto">
          <a:xfrm>
            <a:off x="5365750" y="1857375"/>
            <a:ext cx="6096000" cy="1476375"/>
          </a:xfrm>
          <a:prstGeom prst="rect">
            <a:avLst/>
          </a:prstGeom>
          <a:noFill/>
          <a:ln w="9525">
            <a:noFill/>
            <a:miter lim="800000"/>
            <a:headEnd/>
            <a:tailEnd/>
          </a:ln>
        </p:spPr>
        <p:txBody>
          <a:bodyPr>
            <a:spAutoFit/>
          </a:bodyPr>
          <a:lstStyle/>
          <a:p>
            <a:r>
              <a:rPr lang="ru-RU">
                <a:cs typeface="Arial" charset="0"/>
              </a:rPr>
              <a:t>(20)…</a:t>
            </a:r>
            <a:r>
              <a:rPr lang="ru-RU" b="1">
                <a:cs typeface="Arial" charset="0"/>
              </a:rPr>
              <a:t>Удар, треск ломающихся вёсел, перекошенные рты на матросских лицах и рык ветра</a:t>
            </a:r>
            <a:r>
              <a:rPr lang="ru-RU">
                <a:cs typeface="Arial" charset="0"/>
              </a:rPr>
              <a:t>… (21)Только </a:t>
            </a:r>
            <a:r>
              <a:rPr lang="ru-RU" b="1">
                <a:cs typeface="Arial" charset="0"/>
              </a:rPr>
              <a:t>чудом</a:t>
            </a:r>
            <a:r>
              <a:rPr lang="ru-RU">
                <a:cs typeface="Arial" charset="0"/>
              </a:rPr>
              <a:t> никто не погиб. (22)</a:t>
            </a:r>
            <a:r>
              <a:rPr lang="ru-RU" b="1">
                <a:cs typeface="Arial" charset="0"/>
              </a:rPr>
              <a:t>Израненные, простывшие</a:t>
            </a:r>
            <a:r>
              <a:rPr lang="ru-RU">
                <a:cs typeface="Arial" charset="0"/>
              </a:rPr>
              <a:t>, они </a:t>
            </a:r>
            <a:r>
              <a:rPr lang="ru-RU" b="1">
                <a:cs typeface="Arial" charset="0"/>
              </a:rPr>
              <a:t>больше суток </a:t>
            </a:r>
            <a:r>
              <a:rPr lang="ru-RU">
                <a:cs typeface="Arial" charset="0"/>
              </a:rPr>
              <a:t>провели на островке, пока не затих шторм.</a:t>
            </a:r>
            <a:endParaRPr lang="ru-RU"/>
          </a:p>
        </p:txBody>
      </p:sp>
      <p:sp>
        <p:nvSpPr>
          <p:cNvPr id="10" name="Прямоугольник 9"/>
          <p:cNvSpPr/>
          <p:nvPr/>
        </p:nvSpPr>
        <p:spPr>
          <a:xfrm>
            <a:off x="415925" y="5211763"/>
            <a:ext cx="11358563" cy="115570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i="1" dirty="0">
                <a:solidFill>
                  <a:srgbClr val="FF0000"/>
                </a:solidFill>
                <a:latin typeface="Arial" panose="020B0604020202020204" pitchFamily="34" charset="0"/>
                <a:cs typeface="Arial" panose="020B0604020202020204" pitchFamily="34" charset="0"/>
              </a:rPr>
              <a:t>Сопоставление </a:t>
            </a:r>
            <a:r>
              <a:rPr lang="ru-RU" sz="2000" b="1" i="1" dirty="0">
                <a:solidFill>
                  <a:schemeClr val="tx1"/>
                </a:solidFill>
                <a:latin typeface="Arial" panose="020B0604020202020204" pitchFamily="34" charset="0"/>
                <a:cs typeface="Arial" panose="020B0604020202020204" pitchFamily="34" charset="0"/>
              </a:rPr>
              <a:t>частей</a:t>
            </a:r>
            <a:r>
              <a:rPr lang="ru-RU" sz="2000" b="1" i="1" dirty="0">
                <a:solidFill>
                  <a:srgbClr val="FF0000"/>
                </a:solidFill>
                <a:latin typeface="Arial" panose="020B0604020202020204" pitchFamily="34" charset="0"/>
                <a:cs typeface="Arial" panose="020B0604020202020204" pitchFamily="34" charset="0"/>
              </a:rPr>
              <a:t> </a:t>
            </a:r>
            <a:r>
              <a:rPr lang="ru-RU" sz="2000" i="1" dirty="0">
                <a:solidFill>
                  <a:schemeClr val="tx1"/>
                </a:solidFill>
                <a:latin typeface="Arial" panose="020B0604020202020204" pitchFamily="34" charset="0"/>
                <a:cs typeface="Arial" panose="020B0604020202020204" pitchFamily="34" charset="0"/>
              </a:rPr>
              <a:t>информации помогает понять, что герой так и не осознал безответственности своего поступка.</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3"/>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8" grpId="0" animBg="1"/>
      <p:bldP spid="9" grpId="0" animBg="1"/>
      <p:bldP spid="3" grpId="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11200"/>
          </a:xfrm>
        </p:spPr>
        <p:txBody>
          <a:bodyPr/>
          <a:lstStyle/>
          <a:p>
            <a:pPr algn="ctr"/>
            <a:r>
              <a:rPr lang="ru-RU" smtClean="0">
                <a:latin typeface="Arial" charset="0"/>
                <a:cs typeface="Arial" charset="0"/>
              </a:rPr>
              <a:t>Пишем комментарий</a:t>
            </a:r>
            <a:endParaRPr lang="ru-RU" smtClean="0"/>
          </a:p>
        </p:txBody>
      </p:sp>
      <p:sp>
        <p:nvSpPr>
          <p:cNvPr id="4" name="Прямоугольник 3"/>
          <p:cNvSpPr>
            <a:spLocks noChangeArrowheads="1"/>
          </p:cNvSpPr>
          <p:nvPr/>
        </p:nvSpPr>
        <p:spPr bwMode="auto">
          <a:xfrm>
            <a:off x="2478088" y="985838"/>
            <a:ext cx="9369425" cy="5326062"/>
          </a:xfrm>
          <a:prstGeom prst="rect">
            <a:avLst/>
          </a:prstGeom>
          <a:noFill/>
          <a:ln w="9525">
            <a:noFill/>
            <a:miter lim="800000"/>
            <a:headEnd/>
            <a:tailEnd/>
          </a:ln>
        </p:spPr>
        <p:txBody>
          <a:bodyPr>
            <a:spAutoFit/>
          </a:bodyPr>
          <a:lstStyle/>
          <a:p>
            <a:r>
              <a:rPr lang="ru-RU" sz="2000" i="1">
                <a:solidFill>
                  <a:srgbClr val="262626"/>
                </a:solidFill>
                <a:cs typeface="Arial" charset="0"/>
              </a:rPr>
              <a:t>…Понял ли Шаталов, что совершил безответственный поступок? </a:t>
            </a:r>
            <a:r>
              <a:rPr lang="ru-RU" sz="2000" i="1">
                <a:cs typeface="Arial" charset="0"/>
              </a:rPr>
              <a:t/>
            </a:r>
            <a:br>
              <a:rPr lang="ru-RU" sz="2000" i="1">
                <a:cs typeface="Arial" charset="0"/>
              </a:rPr>
            </a:br>
            <a:r>
              <a:rPr lang="ru-RU" sz="2000" i="1">
                <a:cs typeface="Arial" charset="0"/>
              </a:rPr>
              <a:t>      </a:t>
            </a:r>
            <a:r>
              <a:rPr lang="ru-RU" sz="2000" i="1">
                <a:solidFill>
                  <a:srgbClr val="262626"/>
                </a:solidFill>
                <a:cs typeface="Arial" charset="0"/>
              </a:rPr>
              <a:t>Если </a:t>
            </a:r>
            <a:r>
              <a:rPr lang="ru-RU" sz="2000" b="1" i="1">
                <a:solidFill>
                  <a:srgbClr val="FF0000"/>
                </a:solidFill>
                <a:cs typeface="Arial" charset="0"/>
              </a:rPr>
              <a:t>сопоставить </a:t>
            </a:r>
            <a:r>
              <a:rPr lang="ru-RU" sz="2000" i="1">
                <a:solidFill>
                  <a:srgbClr val="262626"/>
                </a:solidFill>
                <a:cs typeface="Arial" charset="0"/>
              </a:rPr>
              <a:t>информацию из текста, то легко понять, что герой так до конца ничего не понял. В </a:t>
            </a:r>
            <a:r>
              <a:rPr lang="ru-RU" sz="2000" b="1" i="1">
                <a:solidFill>
                  <a:srgbClr val="262626"/>
                </a:solidFill>
                <a:cs typeface="Arial" charset="0"/>
              </a:rPr>
              <a:t>предложениях 3, 4 автор передает размышления горе-штурмана</a:t>
            </a:r>
            <a:r>
              <a:rPr lang="ru-RU" sz="2000" i="1">
                <a:solidFill>
                  <a:srgbClr val="262626"/>
                </a:solidFill>
                <a:cs typeface="Arial" charset="0"/>
              </a:rPr>
              <a:t>: случай, едва не стоивший жизни матросам, – «маленький, рядовой», словно чуть не случившаяся трагедия – пустяк. Для героя это лишь «неприятности». Эти мысли разоблачают Шаталова, помогают понять, что он не считает себя виновным в драматической ситуации из прошлого. А упрека в этой истории, по мнению героя, заслуживает лишь «треклятый ревмокардит».</a:t>
            </a:r>
            <a:endParaRPr lang="ru-RU" sz="2000" i="1">
              <a:cs typeface="Arial" charset="0"/>
            </a:endParaRPr>
          </a:p>
          <a:p>
            <a:r>
              <a:rPr lang="ru-RU" sz="2000" i="1">
                <a:solidFill>
                  <a:srgbClr val="262626"/>
                </a:solidFill>
                <a:cs typeface="Arial" charset="0"/>
              </a:rPr>
              <a:t>       А ведь молодой штурман рискнул жизнями товарищей (</a:t>
            </a:r>
            <a:r>
              <a:rPr lang="ru-RU" sz="2000" b="1" i="1">
                <a:solidFill>
                  <a:srgbClr val="262626"/>
                </a:solidFill>
                <a:cs typeface="Arial" charset="0"/>
              </a:rPr>
              <a:t>«</a:t>
            </a:r>
            <a:r>
              <a:rPr lang="ru-RU" sz="2000" i="1">
                <a:cs typeface="Arial" charset="0"/>
              </a:rPr>
              <a:t>удар, треск ломающихся вёсел, перекошенные рты на матросских лицах и рык ветра»</a:t>
            </a:r>
            <a:r>
              <a:rPr lang="ru-RU" sz="2000" b="1" i="1">
                <a:solidFill>
                  <a:srgbClr val="262626"/>
                </a:solidFill>
                <a:cs typeface="Arial" charset="0"/>
              </a:rPr>
              <a:t>)</a:t>
            </a:r>
            <a:r>
              <a:rPr lang="ru-RU" sz="2000" i="1">
                <a:solidFill>
                  <a:srgbClr val="262626"/>
                </a:solidFill>
                <a:cs typeface="Arial" charset="0"/>
              </a:rPr>
              <a:t>, не подумал о них, и только «</a:t>
            </a:r>
            <a:r>
              <a:rPr lang="ru-RU" sz="2000" i="1">
                <a:cs typeface="Arial" charset="0"/>
              </a:rPr>
              <a:t>чудом никто не погиб»</a:t>
            </a:r>
            <a:r>
              <a:rPr lang="ru-RU" sz="2000" i="1">
                <a:solidFill>
                  <a:srgbClr val="262626"/>
                </a:solidFill>
                <a:cs typeface="Arial" charset="0"/>
              </a:rPr>
              <a:t>. Однако можно предположить, что и у «</a:t>
            </a:r>
            <a:r>
              <a:rPr lang="ru-RU" sz="2000" i="1">
                <a:cs typeface="Arial" charset="0"/>
              </a:rPr>
              <a:t>израненных, простывших»</a:t>
            </a:r>
            <a:r>
              <a:rPr lang="ru-RU" sz="2000" i="1">
                <a:solidFill>
                  <a:srgbClr val="262626"/>
                </a:solidFill>
                <a:cs typeface="Arial" charset="0"/>
              </a:rPr>
              <a:t> матросов, пробывших на ледяном ветру более суток из-за безответственности их командира, тоже впоследствии возникли проблемы со здоровьем. Для каждого из них, очевидно, это история также могла стать «водоразделом целой судьбы».                                               (146 слов)</a:t>
            </a:r>
            <a:endParaRPr lang="ru-RU" sz="2000" i="1">
              <a:cs typeface="Arial" charset="0"/>
            </a:endParaRPr>
          </a:p>
        </p:txBody>
      </p:sp>
      <p:pic>
        <p:nvPicPr>
          <p:cNvPr id="91139" name="Рисунок 2"/>
          <p:cNvPicPr>
            <a:picLocks noChangeAspect="1"/>
          </p:cNvPicPr>
          <p:nvPr/>
        </p:nvPicPr>
        <p:blipFill>
          <a:blip r:embed="rId2"/>
          <a:srcRect/>
          <a:stretch>
            <a:fillRect/>
          </a:stretch>
        </p:blipFill>
        <p:spPr bwMode="auto">
          <a:xfrm>
            <a:off x="80963" y="2459038"/>
            <a:ext cx="2397125"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981200" y="274638"/>
            <a:ext cx="8229600" cy="561975"/>
          </a:xfrm>
        </p:spPr>
        <p:txBody>
          <a:bodyPr rtlCol="0">
            <a:normAutofit fontScale="90000"/>
          </a:bodyPr>
          <a:lstStyle/>
          <a:p>
            <a:pPr eaLnBrk="1" fontAlgn="auto" hangingPunct="1">
              <a:spcAft>
                <a:spcPts val="0"/>
              </a:spcAft>
              <a:defRPr/>
            </a:pPr>
            <a:r>
              <a:rPr lang="ru-RU" sz="2400" b="1">
                <a:latin typeface="Arial" charset="0"/>
              </a:rPr>
              <a:t/>
            </a:r>
            <a:br>
              <a:rPr lang="ru-RU" sz="2400" b="1">
                <a:latin typeface="Arial" charset="0"/>
              </a:rPr>
            </a:br>
            <a:endParaRPr lang="ru-RU" sz="2400" b="1">
              <a:latin typeface="Arial" charset="0"/>
            </a:endParaRPr>
          </a:p>
        </p:txBody>
      </p:sp>
      <p:graphicFrame>
        <p:nvGraphicFramePr>
          <p:cNvPr id="25713" name="Group 113"/>
          <p:cNvGraphicFramePr>
            <a:graphicFrameLocks noGrp="1"/>
          </p:cNvGraphicFramePr>
          <p:nvPr>
            <p:ph idx="1"/>
          </p:nvPr>
        </p:nvGraphicFramePr>
        <p:xfrm>
          <a:off x="182563" y="188913"/>
          <a:ext cx="11721735" cy="6483647"/>
        </p:xfrm>
        <a:graphic>
          <a:graphicData uri="http://schemas.openxmlformats.org/drawingml/2006/table">
            <a:tbl>
              <a:tblPr/>
              <a:tblGrid>
                <a:gridCol w="571485">
                  <a:extLst>
                    <a:ext uri="{9D8B030D-6E8A-4147-A177-3AD203B41FA5}">
                      <a16:colId xmlns:a16="http://schemas.microsoft.com/office/drawing/2014/main" xmlns="" val="20000"/>
                    </a:ext>
                  </a:extLst>
                </a:gridCol>
                <a:gridCol w="10197112">
                  <a:extLst>
                    <a:ext uri="{9D8B030D-6E8A-4147-A177-3AD203B41FA5}">
                      <a16:colId xmlns:a16="http://schemas.microsoft.com/office/drawing/2014/main" xmlns="" val="20001"/>
                    </a:ext>
                  </a:extLst>
                </a:gridCol>
                <a:gridCol w="953138">
                  <a:extLst>
                    <a:ext uri="{9D8B030D-6E8A-4147-A177-3AD203B41FA5}">
                      <a16:colId xmlns:a16="http://schemas.microsoft.com/office/drawing/2014/main" xmlns="" val="20002"/>
                    </a:ext>
                  </a:extLst>
                </a:gridCol>
              </a:tblGrid>
              <a:tr h="81436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К2</a:t>
                      </a:r>
                      <a:endParaRPr kumimoji="0" lang="ru-RU"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Arial" charset="0"/>
                        </a:rPr>
                        <a:t>Комментарий к сформулированной проблеме исходного текста</a:t>
                      </a:r>
                      <a:endParaRPr kumimoji="0" lang="ru-RU" sz="24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8409">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Экзаменуемый привёл 1 пример-иллюстрацию из прочитанного текста, важный для понимания проблемы, но </a:t>
                      </a:r>
                      <a:r>
                        <a:rPr kumimoji="0" lang="ru-RU" sz="2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не пояснил его значение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81697">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Примеры-иллюстрации</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из прочитанного текста, важные для понимания проблемы,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не приведены,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или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проблема прокомментирована без опоры на исходный текст,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 комментарии допущены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фактические ошибки (одна и более)</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связанные с пониманием исходного текста,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прокомментирована другая, не сформулированная экзаменуемым проблема</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вместо комментария дан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простой пересказ текста</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вместо комментария </a:t>
                      </a:r>
                      <a:r>
                        <a:rPr kumimoji="0" lang="ru-RU" sz="2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цитируется большой фрагмент исходного текста </a:t>
                      </a:r>
                    </a:p>
                    <a:p>
                      <a:endParaRPr lang="ru-RU" sz="2000" dirty="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3600" b="1" i="0" u="none" strike="noStrike" cap="none" normalizeH="0" baseline="0" dirty="0" smtClean="0">
                          <a:ln>
                            <a:noFill/>
                          </a:ln>
                          <a:solidFill>
                            <a:srgbClr val="FF0000"/>
                          </a:solidFill>
                          <a:effectLst/>
                          <a:latin typeface="Arial" charset="0"/>
                        </a:rPr>
                        <a:t>0</a:t>
                      </a:r>
                    </a:p>
                    <a:p>
                      <a:pPr algn="ctr"/>
                      <a:endParaRPr lang="ru-RU" sz="3600" b="1" dirty="0">
                        <a:solidFill>
                          <a:srgbClr val="FF0000"/>
                        </a:solidFill>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 name="Прямоугольник 1"/>
          <p:cNvSpPr/>
          <p:nvPr/>
        </p:nvSpPr>
        <p:spPr>
          <a:xfrm>
            <a:off x="819150" y="836613"/>
            <a:ext cx="9909175" cy="570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tx1"/>
                </a:solidFill>
                <a:latin typeface="Arial" panose="020B0604020202020204" pitchFamily="34" charset="0"/>
                <a:cs typeface="Arial" panose="020B0604020202020204" pitchFamily="34" charset="0"/>
              </a:rPr>
              <a:t>    Определяющими в оценивании комментария к сформулированной проблеме являются следующие позиции оценивания: </a:t>
            </a:r>
          </a:p>
          <a:p>
            <a:pPr fontAlgn="auto">
              <a:spcBef>
                <a:spcPts val="0"/>
              </a:spcBef>
              <a:spcAft>
                <a:spcPts val="0"/>
              </a:spcAft>
              <a:defRPr/>
            </a:pPr>
            <a:endParaRPr lang="ru-RU" sz="2400" dirty="0">
              <a:solidFill>
                <a:schemeClr val="tx1"/>
              </a:solidFill>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количество примеров-иллюстраций, </a:t>
            </a: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наличие пояснений к примерам-иллюстрациям,</a:t>
            </a:r>
          </a:p>
          <a:p>
            <a:pPr marL="342900" indent="-342900" fontAlgn="auto">
              <a:spcBef>
                <a:spcPts val="0"/>
              </a:spcBef>
              <a:spcAft>
                <a:spcPts val="0"/>
              </a:spcAft>
              <a:buFont typeface="Wingdings" panose="05000000000000000000" pitchFamily="2" charset="2"/>
              <a:buChar char="Ø"/>
              <a:defRPr/>
            </a:pPr>
            <a:r>
              <a:rPr lang="ru-RU" sz="2400" b="1" dirty="0">
                <a:solidFill>
                  <a:schemeClr val="tx1"/>
                </a:solidFill>
                <a:latin typeface="Arial" panose="020B0604020202020204" pitchFamily="34" charset="0"/>
                <a:cs typeface="Arial" panose="020B0604020202020204" pitchFamily="34" charset="0"/>
              </a:rPr>
              <a:t> указание смысловой связи между примерами-иллюстрациями. </a:t>
            </a:r>
          </a:p>
          <a:p>
            <a:pPr marL="342900" indent="-342900" fontAlgn="auto">
              <a:spcBef>
                <a:spcPts val="0"/>
              </a:spcBef>
              <a:spcAft>
                <a:spcPts val="0"/>
              </a:spcAft>
              <a:buFont typeface="Wingdings" panose="05000000000000000000" pitchFamily="2" charset="2"/>
              <a:buChar char="Ø"/>
              <a:defRPr/>
            </a:pPr>
            <a:endParaRPr lang="ru-RU" sz="2400" dirty="0">
              <a:solidFill>
                <a:schemeClr val="tx1"/>
              </a:solidFill>
              <a:latin typeface="Arial" panose="020B0604020202020204" pitchFamily="34" charset="0"/>
              <a:cs typeface="Arial" panose="020B0604020202020204" pitchFamily="34" charset="0"/>
            </a:endParaRPr>
          </a:p>
          <a:p>
            <a:pPr fontAlgn="auto">
              <a:spcBef>
                <a:spcPts val="0"/>
              </a:spcBef>
              <a:spcAft>
                <a:spcPts val="0"/>
              </a:spcAft>
              <a:defRPr/>
            </a:pPr>
            <a:r>
              <a:rPr lang="ru-RU" sz="2400" dirty="0">
                <a:solidFill>
                  <a:schemeClr val="tx1"/>
                </a:solidFill>
                <a:latin typeface="Arial" panose="020B0604020202020204" pitchFamily="34" charset="0"/>
                <a:cs typeface="Arial" panose="020B0604020202020204" pitchFamily="34" charset="0"/>
              </a:rPr>
              <a:t>При этом комментарий должен проводиться с </a:t>
            </a:r>
            <a:r>
              <a:rPr lang="ru-RU" sz="2400" b="1" dirty="0">
                <a:solidFill>
                  <a:srgbClr val="FF0000"/>
                </a:solidFill>
                <a:latin typeface="Arial" panose="020B0604020202020204" pitchFamily="34" charset="0"/>
                <a:cs typeface="Arial" panose="020B0604020202020204" pitchFamily="34" charset="0"/>
              </a:rPr>
              <a:t>опорой на исходный текст и без фактических ошибок.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120650" y="769938"/>
            <a:ext cx="11653838" cy="787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Уточнение, дополнение </a:t>
            </a:r>
            <a:r>
              <a:rPr lang="ru-RU" sz="2800" dirty="0">
                <a:solidFill>
                  <a:schemeClr val="tx1"/>
                </a:solidFill>
                <a:latin typeface="Arial" panose="020B0604020202020204" pitchFamily="34" charset="0"/>
                <a:cs typeface="Arial" panose="020B0604020202020204" pitchFamily="34" charset="0"/>
              </a:rPr>
              <a:t>информации</a:t>
            </a:r>
            <a:endParaRPr lang="ru-RU" sz="2800" dirty="0">
              <a:latin typeface="Arial" panose="020B0604020202020204" pitchFamily="34" charset="0"/>
              <a:cs typeface="Arial" panose="020B0604020202020204" pitchFamily="34" charset="0"/>
            </a:endParaRP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трелка вниз 26"/>
          <p:cNvSpPr/>
          <p:nvPr/>
        </p:nvSpPr>
        <p:spPr>
          <a:xfrm>
            <a:off x="7980363" y="16589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a:spLocks noChangeArrowheads="1"/>
          </p:cNvSpPr>
          <p:nvPr/>
        </p:nvSpPr>
        <p:spPr bwMode="auto">
          <a:xfrm>
            <a:off x="120650" y="1995488"/>
            <a:ext cx="6488113" cy="3138487"/>
          </a:xfrm>
          <a:prstGeom prst="rect">
            <a:avLst/>
          </a:prstGeom>
          <a:noFill/>
          <a:ln w="9525">
            <a:noFill/>
            <a:miter lim="800000"/>
            <a:headEnd/>
            <a:tailEnd/>
          </a:ln>
        </p:spPr>
        <p:txBody>
          <a:bodyPr>
            <a:spAutoFit/>
          </a:bodyPr>
          <a:lstStyle/>
          <a:p>
            <a:r>
              <a:rPr lang="ru-RU">
                <a:cs typeface="Arial" charset="0"/>
              </a:rPr>
              <a:t>(5)Шаталов — в те времена старший лейтенант, штурман гидрографического судна — </a:t>
            </a:r>
            <a:r>
              <a:rPr lang="ru-RU" b="1">
                <a:cs typeface="Arial" charset="0"/>
              </a:rPr>
              <a:t>запустил</a:t>
            </a:r>
            <a:r>
              <a:rPr lang="ru-RU">
                <a:cs typeface="Arial" charset="0"/>
              </a:rPr>
              <a:t> отчётную документацию и </a:t>
            </a:r>
            <a:r>
              <a:rPr lang="ru-RU" b="1">
                <a:cs typeface="Arial" charset="0"/>
              </a:rPr>
              <a:t>неделю не вылезал из каюты</a:t>
            </a:r>
            <a:r>
              <a:rPr lang="ru-RU">
                <a:cs typeface="Arial" charset="0"/>
              </a:rPr>
              <a:t>, занимаясь журналами боевой подготовки, актами на списание шкиперского и штурманского имущества, конспектами занятий с личным составом. (6)От бесконечных «разделов», «подразделов», «параграфов» и «примечаний» </a:t>
            </a:r>
            <a:r>
              <a:rPr lang="ru-RU" b="1">
                <a:cs typeface="Arial" charset="0"/>
              </a:rPr>
              <a:t>уже рябило в глазах </a:t>
            </a:r>
            <a:r>
              <a:rPr lang="ru-RU">
                <a:cs typeface="Arial" charset="0"/>
              </a:rPr>
              <a:t>… (7)Сроки сдачи документации надвигались </a:t>
            </a:r>
            <a:r>
              <a:rPr lang="ru-RU" b="1">
                <a:cs typeface="Arial" charset="0"/>
              </a:rPr>
              <a:t>неумолимо</a:t>
            </a:r>
            <a:r>
              <a:rPr lang="ru-RU">
                <a:cs typeface="Arial" charset="0"/>
              </a:rPr>
              <a:t>, командир корабля при встрече </a:t>
            </a:r>
            <a:r>
              <a:rPr lang="ru-RU" b="1">
                <a:cs typeface="Arial" charset="0"/>
              </a:rPr>
              <a:t>хмурил брови</a:t>
            </a:r>
            <a:r>
              <a:rPr lang="ru-RU">
                <a:cs typeface="Arial" charset="0"/>
              </a:rPr>
              <a:t>, а </a:t>
            </a:r>
            <a:r>
              <a:rPr lang="ru-RU" b="1">
                <a:cs typeface="Arial" charset="0"/>
              </a:rPr>
              <a:t>конца работе всё не было видно.</a:t>
            </a:r>
          </a:p>
        </p:txBody>
      </p:sp>
      <p:sp>
        <p:nvSpPr>
          <p:cNvPr id="8" name="Правая фигурная скобка 7"/>
          <p:cNvSpPr/>
          <p:nvPr/>
        </p:nvSpPr>
        <p:spPr>
          <a:xfrm rot="5400000">
            <a:off x="5537994" y="-456406"/>
            <a:ext cx="419100" cy="112537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268288" y="5735638"/>
            <a:ext cx="11358562" cy="1031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i="1" dirty="0">
                <a:solidFill>
                  <a:schemeClr val="tx1"/>
                </a:solidFill>
                <a:latin typeface="Arial" panose="020B0604020202020204" pitchFamily="34" charset="0"/>
                <a:cs typeface="Arial" panose="020B0604020202020204" pitchFamily="34" charset="0"/>
              </a:rPr>
              <a:t>Поведение героя можно было бы отчасти объяснить его молодостью, но из </a:t>
            </a:r>
            <a:r>
              <a:rPr lang="ru-RU" sz="2000" b="1" i="1" dirty="0">
                <a:solidFill>
                  <a:srgbClr val="FF0000"/>
                </a:solidFill>
                <a:latin typeface="Arial" panose="020B0604020202020204" pitchFamily="34" charset="0"/>
                <a:cs typeface="Arial" panose="020B0604020202020204" pitchFamily="34" charset="0"/>
              </a:rPr>
              <a:t>дополнительной </a:t>
            </a:r>
            <a:r>
              <a:rPr lang="ru-RU" sz="2000" i="1" dirty="0">
                <a:solidFill>
                  <a:schemeClr val="tx1"/>
                </a:solidFill>
                <a:latin typeface="Arial" panose="020B0604020202020204" pitchFamily="34" charset="0"/>
                <a:cs typeface="Arial" panose="020B0604020202020204" pitchFamily="34" charset="0"/>
              </a:rPr>
              <a:t>информации становится ясна причина его поступка – нежелание работать с отчетной документацией.</a:t>
            </a:r>
          </a:p>
        </p:txBody>
      </p:sp>
      <p:sp>
        <p:nvSpPr>
          <p:cNvPr id="3" name="Прямоугольник 2"/>
          <p:cNvSpPr>
            <a:spLocks noChangeArrowheads="1"/>
          </p:cNvSpPr>
          <p:nvPr/>
        </p:nvSpPr>
        <p:spPr bwMode="auto">
          <a:xfrm>
            <a:off x="7218363" y="2032000"/>
            <a:ext cx="4156075" cy="2030413"/>
          </a:xfrm>
          <a:prstGeom prst="rect">
            <a:avLst/>
          </a:prstGeom>
          <a:solidFill>
            <a:srgbClr val="CCFFCC"/>
          </a:solidFill>
          <a:ln w="9525">
            <a:noFill/>
            <a:miter lim="800000"/>
            <a:headEnd/>
            <a:tailEnd/>
          </a:ln>
        </p:spPr>
        <p:txBody>
          <a:bodyPr>
            <a:spAutoFit/>
          </a:bodyPr>
          <a:lstStyle/>
          <a:p>
            <a:r>
              <a:rPr lang="ru-RU">
                <a:cs typeface="Arial" charset="0"/>
              </a:rPr>
              <a:t>(10)Он </a:t>
            </a:r>
            <a:r>
              <a:rPr lang="ru-RU" b="1">
                <a:cs typeface="Arial" charset="0"/>
              </a:rPr>
              <a:t>был молод</a:t>
            </a:r>
            <a:r>
              <a:rPr lang="ru-RU">
                <a:cs typeface="Arial" charset="0"/>
              </a:rPr>
              <a:t>. (11)Он козлом прыгал от компаса к карте, от радиопеленгатора к эхолоту: </a:t>
            </a:r>
            <a:r>
              <a:rPr lang="ru-RU" b="1">
                <a:cs typeface="Arial" charset="0"/>
              </a:rPr>
              <a:t>ведь никто теперь не мог загнать его в каюту и заставить писать акты инвентарной комиссии — он вёл корабль через штормовое море!</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3"/>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3"/>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7" grpId="0" animBg="1"/>
      <p:bldP spid="4" grpId="0"/>
      <p:bldP spid="8" grpId="0" animBg="1"/>
      <p:bldP spid="9"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503237"/>
          </a:xfrm>
        </p:spPr>
        <p:txBody>
          <a:bodyPr/>
          <a:lstStyle/>
          <a:p>
            <a:pPr algn="ctr"/>
            <a:r>
              <a:rPr lang="ru-RU" smtClean="0">
                <a:latin typeface="Arial" charset="0"/>
                <a:cs typeface="Arial" charset="0"/>
              </a:rPr>
              <a:t>Пишем комментарий</a:t>
            </a:r>
            <a:endParaRPr lang="ru-RU" smtClean="0"/>
          </a:p>
        </p:txBody>
      </p:sp>
      <p:sp>
        <p:nvSpPr>
          <p:cNvPr id="4" name="Прямоугольник 3"/>
          <p:cNvSpPr>
            <a:spLocks noChangeArrowheads="1"/>
          </p:cNvSpPr>
          <p:nvPr/>
        </p:nvSpPr>
        <p:spPr bwMode="auto">
          <a:xfrm>
            <a:off x="168275" y="962025"/>
            <a:ext cx="8413750" cy="5324475"/>
          </a:xfrm>
          <a:prstGeom prst="rect">
            <a:avLst/>
          </a:prstGeom>
          <a:noFill/>
          <a:ln w="9525">
            <a:noFill/>
            <a:miter lim="800000"/>
            <a:headEnd/>
            <a:tailEnd/>
          </a:ln>
        </p:spPr>
        <p:txBody>
          <a:bodyPr>
            <a:spAutoFit/>
          </a:bodyPr>
          <a:lstStyle/>
          <a:p>
            <a:r>
              <a:rPr lang="ru-RU" sz="2000">
                <a:solidFill>
                  <a:srgbClr val="262626"/>
                </a:solidFill>
                <a:latin typeface="Cambria" pitchFamily="18" charset="0"/>
              </a:rPr>
              <a:t>     </a:t>
            </a:r>
            <a:r>
              <a:rPr lang="ru-RU" sz="2000"/>
              <a:t>  </a:t>
            </a:r>
            <a:r>
              <a:rPr lang="ru-RU" sz="2000" i="1">
                <a:cs typeface="Arial" charset="0"/>
              </a:rPr>
              <a:t>Рассказывая эту историю, </a:t>
            </a:r>
            <a:r>
              <a:rPr lang="ru-RU" sz="2000" b="1" i="1">
                <a:cs typeface="Arial" charset="0"/>
              </a:rPr>
              <a:t>писатель отмечает</a:t>
            </a:r>
            <a:r>
              <a:rPr lang="ru-RU" sz="2000" i="1">
                <a:cs typeface="Arial" charset="0"/>
              </a:rPr>
              <a:t>, что герой был</a:t>
            </a:r>
            <a:r>
              <a:rPr lang="ru-RU" sz="2000" i="1">
                <a:solidFill>
                  <a:srgbClr val="262626"/>
                </a:solidFill>
                <a:cs typeface="Arial" charset="0"/>
              </a:rPr>
              <a:t> «молод» и поэтому не мог осознавать всей опасности, грозящей ему; к тому же Шаталов был «хорошим моряком», «всем существом» чувствовавшим вельбот. Да, п</a:t>
            </a:r>
            <a:r>
              <a:rPr lang="ru-RU" sz="2000" i="1">
                <a:cs typeface="Arial" charset="0"/>
              </a:rPr>
              <a:t>оведение штурмана можно было бы отчасти объяснить его молодостью, однако из предыдущих </a:t>
            </a:r>
            <a:r>
              <a:rPr lang="ru-RU" sz="2000" b="1" i="1">
                <a:solidFill>
                  <a:srgbClr val="FF0000"/>
                </a:solidFill>
                <a:cs typeface="Arial" charset="0"/>
              </a:rPr>
              <a:t>пояснений</a:t>
            </a:r>
            <a:r>
              <a:rPr lang="ru-RU" sz="2000" i="1">
                <a:cs typeface="Arial" charset="0"/>
              </a:rPr>
              <a:t> </a:t>
            </a:r>
            <a:r>
              <a:rPr lang="ru-RU" sz="2000" b="1" i="1">
                <a:cs typeface="Arial" charset="0"/>
              </a:rPr>
              <a:t>автора</a:t>
            </a:r>
            <a:r>
              <a:rPr lang="ru-RU" sz="2000" i="1">
                <a:cs typeface="Arial" charset="0"/>
              </a:rPr>
              <a:t> становится ясна причина поступка героя – нежелание работать с отчетной документацией.</a:t>
            </a:r>
          </a:p>
          <a:p>
            <a:r>
              <a:rPr lang="ru-RU" sz="2000" i="1">
                <a:solidFill>
                  <a:srgbClr val="262626"/>
                </a:solidFill>
                <a:cs typeface="Arial" charset="0"/>
              </a:rPr>
              <a:t>      </a:t>
            </a:r>
            <a:r>
              <a:rPr lang="ru-RU" sz="2000" b="1" i="1">
                <a:solidFill>
                  <a:srgbClr val="262626"/>
                </a:solidFill>
                <a:cs typeface="Arial" charset="0"/>
              </a:rPr>
              <a:t>В.Конецкий сообщает</a:t>
            </a:r>
            <a:r>
              <a:rPr lang="ru-RU" sz="2000" i="1">
                <a:solidFill>
                  <a:srgbClr val="262626"/>
                </a:solidFill>
                <a:cs typeface="Arial" charset="0"/>
              </a:rPr>
              <a:t>, что штурман просто не хотел «писать акты инвентарной комиссии», боялся снова оказаться запертым в каюте (предл.11). Героем двигало  не желание исправить поломку на маяке, а лишь надежда отсрочить сдачу документации, от которой «рябило в глазах». Он сам запустил сроки подготовки документов, и хмурые брови командира пугали его больше, чем риск выхода к маяку в шторм. Мелкое опасение быть наказанным за халатность стало «водоразделом» его судьбы.                 (122 слова)</a:t>
            </a:r>
            <a:endParaRPr lang="ru-RU" sz="2000" i="1">
              <a:cs typeface="Arial" charset="0"/>
            </a:endParaRPr>
          </a:p>
        </p:txBody>
      </p:sp>
      <p:pic>
        <p:nvPicPr>
          <p:cNvPr id="93187" name="Рисунок 2"/>
          <p:cNvPicPr>
            <a:picLocks noChangeAspect="1"/>
          </p:cNvPicPr>
          <p:nvPr/>
        </p:nvPicPr>
        <p:blipFill>
          <a:blip r:embed="rId2"/>
          <a:srcRect/>
          <a:stretch>
            <a:fillRect/>
          </a:stretch>
        </p:blipFill>
        <p:spPr bwMode="auto">
          <a:xfrm>
            <a:off x="8894763" y="2486025"/>
            <a:ext cx="3048000" cy="3800475"/>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161925"/>
            <a:ext cx="10972800" cy="495300"/>
          </a:xfrm>
        </p:spPr>
        <p:txBody>
          <a:bodyPr/>
          <a:lstStyle/>
          <a:p>
            <a:r>
              <a:rPr lang="ru-RU" sz="3200" b="1" smtClean="0">
                <a:latin typeface="Arial" charset="0"/>
                <a:cs typeface="Arial" charset="0"/>
              </a:rPr>
              <a:t>  </a:t>
            </a:r>
            <a:br>
              <a:rPr lang="ru-RU" sz="3200" b="1" smtClean="0">
                <a:latin typeface="Arial" charset="0"/>
                <a:cs typeface="Arial" charset="0"/>
              </a:rPr>
            </a:br>
            <a:r>
              <a:rPr lang="ru-RU" sz="3200" b="1" smtClean="0">
                <a:latin typeface="Arial" charset="0"/>
                <a:cs typeface="Arial" charset="0"/>
              </a:rPr>
              <a:t> Проблема ответственности за свои поступки</a:t>
            </a:r>
            <a:r>
              <a:rPr lang="ru-RU" smtClean="0">
                <a:latin typeface="Arial" charset="0"/>
                <a:cs typeface="Arial" charset="0"/>
              </a:rPr>
              <a:t/>
            </a:r>
            <a:br>
              <a:rPr lang="ru-RU" smtClean="0">
                <a:latin typeface="Arial" charset="0"/>
                <a:cs typeface="Arial" charset="0"/>
              </a:rPr>
            </a:br>
            <a:endParaRPr lang="ru-RU" smtClean="0"/>
          </a:p>
        </p:txBody>
      </p:sp>
      <p:sp>
        <p:nvSpPr>
          <p:cNvPr id="5" name="Прямоугольник 4"/>
          <p:cNvSpPr/>
          <p:nvPr/>
        </p:nvSpPr>
        <p:spPr>
          <a:xfrm>
            <a:off x="207963" y="801688"/>
            <a:ext cx="11655425" cy="787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chemeClr val="tx1"/>
                </a:solidFill>
                <a:latin typeface="Arial" panose="020B0604020202020204" pitchFamily="34" charset="0"/>
                <a:cs typeface="Arial" panose="020B0604020202020204" pitchFamily="34" charset="0"/>
              </a:rPr>
              <a:t>Итог, вывод, обобщение информации</a:t>
            </a:r>
          </a:p>
        </p:txBody>
      </p:sp>
      <p:sp>
        <p:nvSpPr>
          <p:cNvPr id="6" name="Стрелка вниз 5"/>
          <p:cNvSpPr/>
          <p:nvPr/>
        </p:nvSpPr>
        <p:spPr>
          <a:xfrm>
            <a:off x="1757363" y="1671638"/>
            <a:ext cx="304800" cy="3365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авая фигурная скобка 7"/>
          <p:cNvSpPr/>
          <p:nvPr/>
        </p:nvSpPr>
        <p:spPr>
          <a:xfrm rot="5400000">
            <a:off x="6026944" y="-1078706"/>
            <a:ext cx="419100" cy="112537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9" name="Прямоугольник 8"/>
          <p:cNvSpPr/>
          <p:nvPr/>
        </p:nvSpPr>
        <p:spPr>
          <a:xfrm>
            <a:off x="120650" y="5224463"/>
            <a:ext cx="11947525" cy="15335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000" dirty="0">
              <a:solidFill>
                <a:schemeClr val="tx1"/>
              </a:solidFill>
            </a:endParaRPr>
          </a:p>
          <a:p>
            <a:pPr>
              <a:defRPr/>
            </a:pPr>
            <a:r>
              <a:rPr lang="ru-RU" sz="2400" i="1" dirty="0">
                <a:solidFill>
                  <a:schemeClr val="tx1"/>
                </a:solidFill>
                <a:latin typeface="Arial" panose="020B0604020202020204" pitchFamily="34" charset="0"/>
                <a:cs typeface="Arial" panose="020B0604020202020204" pitchFamily="34" charset="0"/>
              </a:rPr>
              <a:t>По мнению автора, </a:t>
            </a:r>
            <a:r>
              <a:rPr lang="ru-RU" sz="2400" b="1" i="1" dirty="0">
                <a:solidFill>
                  <a:srgbClr val="FF0000"/>
                </a:solidFill>
                <a:latin typeface="Arial" panose="020B0604020202020204" pitchFamily="34" charset="0"/>
                <a:cs typeface="Arial" panose="020B0604020202020204" pitchFamily="34" charset="0"/>
              </a:rPr>
              <a:t>итогом</a:t>
            </a:r>
            <a:r>
              <a:rPr lang="ru-RU" sz="2400" i="1" dirty="0">
                <a:solidFill>
                  <a:schemeClr val="tx1"/>
                </a:solidFill>
                <a:latin typeface="Arial" panose="020B0604020202020204" pitchFamily="34" charset="0"/>
                <a:cs typeface="Arial" panose="020B0604020202020204" pitchFamily="34" charset="0"/>
              </a:rPr>
              <a:t> преступного легкомыслия и безответственного отношения к делу могут стать тяжёлое заболевание, несостоявшаяся карьера, искалеченная судьба человека. </a:t>
            </a:r>
            <a:br>
              <a:rPr lang="ru-RU" sz="2400" i="1" dirty="0">
                <a:solidFill>
                  <a:schemeClr val="tx1"/>
                </a:solidFill>
                <a:latin typeface="Arial" panose="020B0604020202020204" pitchFamily="34" charset="0"/>
                <a:cs typeface="Arial" panose="020B0604020202020204" pitchFamily="34" charset="0"/>
              </a:rPr>
            </a:br>
            <a:endParaRPr lang="ru-RU" sz="2400" i="1" dirty="0">
              <a:solidFill>
                <a:schemeClr val="tx1"/>
              </a:solidFill>
              <a:latin typeface="Arial" panose="020B0604020202020204" pitchFamily="34" charset="0"/>
              <a:cs typeface="Arial" panose="020B0604020202020204" pitchFamily="34" charset="0"/>
            </a:endParaRPr>
          </a:p>
        </p:txBody>
      </p:sp>
      <p:sp>
        <p:nvSpPr>
          <p:cNvPr id="3" name="Прямоугольник 2"/>
          <p:cNvSpPr/>
          <p:nvPr/>
        </p:nvSpPr>
        <p:spPr>
          <a:xfrm>
            <a:off x="6561138" y="1735138"/>
            <a:ext cx="5302250" cy="2584450"/>
          </a:xfrm>
          <a:prstGeom prst="rect">
            <a:avLst/>
          </a:prstGeom>
          <a:solidFill>
            <a:schemeClr val="accent3">
              <a:lumMod val="20000"/>
              <a:lumOff val="80000"/>
            </a:schemeClr>
          </a:solidFill>
        </p:spPr>
        <p:txBody>
          <a:bodyPr>
            <a:spAutoFit/>
          </a:bodyPr>
          <a:lstStyle/>
          <a:p>
            <a:pPr>
              <a:defRPr/>
            </a:pPr>
            <a:r>
              <a:rPr lang="ru-RU" dirty="0">
                <a:cs typeface="Arial" charset="0"/>
              </a:rPr>
              <a:t>   3)Все неприятности начались тогда же, когда </a:t>
            </a:r>
            <a:r>
              <a:rPr lang="ru-RU" b="1" dirty="0">
                <a:cs typeface="Arial" charset="0"/>
              </a:rPr>
              <a:t>он заработал этот треклятый ревмокардит</a:t>
            </a:r>
            <a:r>
              <a:rPr lang="ru-RU" dirty="0">
                <a:cs typeface="Arial" charset="0"/>
              </a:rPr>
              <a:t>.(23)Хотя Шаталов маячного огня и не зажёг, но от документации избавился: </a:t>
            </a:r>
            <a:r>
              <a:rPr lang="ru-RU" b="1" dirty="0">
                <a:cs typeface="Arial" charset="0"/>
              </a:rPr>
              <a:t>угодил на полгода в госпиталь</a:t>
            </a:r>
            <a:r>
              <a:rPr lang="ru-RU" dirty="0">
                <a:cs typeface="Arial" charset="0"/>
              </a:rPr>
              <a:t>. (24)3а неоправданное лихачество </a:t>
            </a:r>
            <a:r>
              <a:rPr lang="ru-RU" b="1" dirty="0">
                <a:cs typeface="Arial" charset="0"/>
              </a:rPr>
              <a:t>ему не присвоили очередное звание,</a:t>
            </a:r>
            <a:r>
              <a:rPr lang="ru-RU" dirty="0">
                <a:cs typeface="Arial" charset="0"/>
              </a:rPr>
              <a:t> а когда началось новое сокращение вооружённых сил, </a:t>
            </a:r>
            <a:r>
              <a:rPr lang="ru-RU" b="1" dirty="0">
                <a:cs typeface="Arial" charset="0"/>
              </a:rPr>
              <a:t>демобилизовали одним из первых</a:t>
            </a:r>
            <a:r>
              <a:rPr lang="ru-RU" dirty="0">
                <a:cs typeface="Arial" charset="0"/>
              </a:rPr>
              <a:t>.</a:t>
            </a:r>
          </a:p>
        </p:txBody>
      </p:sp>
      <p:sp>
        <p:nvSpPr>
          <p:cNvPr id="10" name="Прямоугольник 9"/>
          <p:cNvSpPr>
            <a:spLocks noChangeArrowheads="1"/>
          </p:cNvSpPr>
          <p:nvPr/>
        </p:nvSpPr>
        <p:spPr bwMode="auto">
          <a:xfrm>
            <a:off x="268288" y="2241550"/>
            <a:ext cx="4672012" cy="708025"/>
          </a:xfrm>
          <a:prstGeom prst="rect">
            <a:avLst/>
          </a:prstGeom>
          <a:noFill/>
          <a:ln w="9525">
            <a:noFill/>
            <a:miter lim="800000"/>
            <a:headEnd/>
            <a:tailEnd/>
          </a:ln>
        </p:spPr>
        <p:txBody>
          <a:bodyPr>
            <a:spAutoFit/>
          </a:bodyPr>
          <a:lstStyle/>
          <a:p>
            <a:r>
              <a:rPr lang="ru-RU" sz="2000" b="1">
                <a:cs typeface="Arial" charset="0"/>
              </a:rPr>
              <a:t>Причина безответственности Шаталова + её последствия</a:t>
            </a:r>
          </a:p>
        </p:txBody>
      </p:sp>
      <p:sp>
        <p:nvSpPr>
          <p:cNvPr id="11" name="Стрелка вправо 10"/>
          <p:cNvSpPr/>
          <p:nvPr/>
        </p:nvSpPr>
        <p:spPr>
          <a:xfrm>
            <a:off x="5221288" y="2493963"/>
            <a:ext cx="896937" cy="2301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strVal val="#ppt_w+.3"/>
                                          </p:val>
                                        </p:tav>
                                        <p:tav tm="100000">
                                          <p:val>
                                            <p:strVal val="#ppt_w"/>
                                          </p:val>
                                        </p:tav>
                                      </p:tavLst>
                                    </p:anim>
                                    <p:anim calcmode="lin" valueType="num">
                                      <p:cBhvr>
                                        <p:cTn id="49" dur="1000" fill="hold"/>
                                        <p:tgtEl>
                                          <p:spTgt spid="8"/>
                                        </p:tgtEl>
                                        <p:attrNameLst>
                                          <p:attrName>ppt_h</p:attrName>
                                        </p:attrNameLst>
                                      </p:cBhvr>
                                      <p:tavLst>
                                        <p:tav tm="0">
                                          <p:val>
                                            <p:strVal val="#ppt_h"/>
                                          </p:val>
                                        </p:tav>
                                        <p:tav tm="100000">
                                          <p:val>
                                            <p:strVal val="#ppt_h"/>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3" grpId="0" animBg="1"/>
      <p:bldP spid="10" grpId="0"/>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Заголовок 1"/>
          <p:cNvSpPr>
            <a:spLocks noGrp="1"/>
          </p:cNvSpPr>
          <p:nvPr>
            <p:ph type="title"/>
          </p:nvPr>
        </p:nvSpPr>
        <p:spPr>
          <a:xfrm>
            <a:off x="609600" y="203200"/>
            <a:ext cx="10972800" cy="334963"/>
          </a:xfrm>
        </p:spPr>
        <p:txBody>
          <a:bodyPr/>
          <a:lstStyle/>
          <a:p>
            <a:pPr algn="ctr"/>
            <a:r>
              <a:rPr lang="ru-RU" smtClean="0">
                <a:latin typeface="Arial" charset="0"/>
                <a:cs typeface="Arial" charset="0"/>
              </a:rPr>
              <a:t>Пишем комментарий</a:t>
            </a:r>
            <a:endParaRPr lang="ru-RU" smtClean="0"/>
          </a:p>
        </p:txBody>
      </p:sp>
      <p:sp>
        <p:nvSpPr>
          <p:cNvPr id="95234" name="Прямоугольник 3"/>
          <p:cNvSpPr>
            <a:spLocks noChangeArrowheads="1"/>
          </p:cNvSpPr>
          <p:nvPr/>
        </p:nvSpPr>
        <p:spPr bwMode="auto">
          <a:xfrm>
            <a:off x="2871788" y="625475"/>
            <a:ext cx="8918575" cy="6340475"/>
          </a:xfrm>
          <a:prstGeom prst="rect">
            <a:avLst/>
          </a:prstGeom>
          <a:noFill/>
          <a:ln w="9525">
            <a:noFill/>
            <a:miter lim="800000"/>
            <a:headEnd/>
            <a:tailEnd/>
          </a:ln>
        </p:spPr>
        <p:txBody>
          <a:bodyPr>
            <a:spAutoFit/>
          </a:bodyPr>
          <a:lstStyle/>
          <a:p>
            <a:r>
              <a:rPr lang="ru-RU" sz="2400" i="1">
                <a:cs typeface="Arial" charset="0"/>
              </a:rPr>
              <a:t>     </a:t>
            </a:r>
            <a:r>
              <a:rPr lang="ru-RU" b="1" i="1">
                <a:cs typeface="Arial" charset="0"/>
              </a:rPr>
              <a:t>В центре внимания автора </a:t>
            </a:r>
            <a:r>
              <a:rPr lang="ru-RU" i="1">
                <a:cs typeface="Arial" charset="0"/>
              </a:rPr>
              <a:t>– судьба штурмана Шаталова, из-за безответственности, лени и лжи которого едва не погибли люди (предл.13-15; 19-21). </a:t>
            </a:r>
          </a:p>
          <a:p>
            <a:r>
              <a:rPr lang="ru-RU" i="1">
                <a:cs typeface="Arial" charset="0"/>
              </a:rPr>
              <a:t>   </a:t>
            </a:r>
            <a:r>
              <a:rPr lang="ru-RU" b="1" i="1">
                <a:cs typeface="Arial" charset="0"/>
              </a:rPr>
              <a:t>Анализируя действия своего героя, В.Конецкий вовлекает </a:t>
            </a:r>
            <a:r>
              <a:rPr lang="ru-RU" i="1">
                <a:cs typeface="Arial" charset="0"/>
              </a:rPr>
              <a:t>и читателя в обсуждение нравственной проблемы: действительно ли неоправданный риск, вызванный халатным отношением к своим обязанностям, - «маленький, рядовой случай»? И если это так, то почему он стал «водоразделом» судьбы Шаталова?</a:t>
            </a:r>
          </a:p>
          <a:p>
            <a:r>
              <a:rPr lang="ru-RU" i="1">
                <a:cs typeface="Arial" charset="0"/>
              </a:rPr>
              <a:t> </a:t>
            </a:r>
            <a:r>
              <a:rPr lang="ru-RU" b="1" i="1">
                <a:cs typeface="Arial" charset="0"/>
              </a:rPr>
              <a:t>Автор так выстраивает повествование</a:t>
            </a:r>
            <a:r>
              <a:rPr lang="ru-RU" i="1">
                <a:cs typeface="Arial" charset="0"/>
              </a:rPr>
              <a:t>, что становится очевидным </a:t>
            </a:r>
            <a:r>
              <a:rPr lang="ru-RU" i="1">
                <a:ea typeface="Calibri" pitchFamily="34" charset="0"/>
                <a:cs typeface="Arial" charset="0"/>
              </a:rPr>
              <a:t>основной мотив желания штурмана идти в штормовое море: будет продлён срок сдачи ещё не оформленной им документации. Однако заложниками безответственного отношения Шаталова к своему делу стали матросы, «чудом» спасшиеся во время крушения вельбота и едва не погибшие на ледяном ветру. Вряд ли это можно назвать «рядовым случаем»…</a:t>
            </a:r>
          </a:p>
          <a:p>
            <a:r>
              <a:rPr lang="ru-RU" i="1">
                <a:cs typeface="Arial" charset="0"/>
              </a:rPr>
              <a:t>    Поэтому вполне закономерен </a:t>
            </a:r>
            <a:r>
              <a:rPr lang="ru-RU" b="1" i="1">
                <a:solidFill>
                  <a:srgbClr val="FF0000"/>
                </a:solidFill>
                <a:cs typeface="Arial" charset="0"/>
              </a:rPr>
              <a:t>итог </a:t>
            </a:r>
            <a:r>
              <a:rPr lang="ru-RU" i="1">
                <a:cs typeface="Arial" charset="0"/>
              </a:rPr>
              <a:t>этой</a:t>
            </a:r>
            <a:r>
              <a:rPr lang="ru-RU" b="1" i="1">
                <a:solidFill>
                  <a:srgbClr val="FF0000"/>
                </a:solidFill>
                <a:cs typeface="Arial" charset="0"/>
              </a:rPr>
              <a:t> </a:t>
            </a:r>
            <a:r>
              <a:rPr lang="ru-RU" i="1">
                <a:cs typeface="Arial" charset="0"/>
              </a:rPr>
              <a:t>драматической истории: Шаталов «угодил на полгода в госпиталь», ему «не присвоили очередное звание» и «демобилизовали одним из первых». Если командир ценой чужих жизней готов прикрыть свою халатность, другого финала карьеры и судьбы быть не может.</a:t>
            </a:r>
          </a:p>
          <a:p>
            <a:r>
              <a:rPr lang="ru-RU" i="1">
                <a:cs typeface="Arial" charset="0"/>
              </a:rPr>
              <a:t>                                                                                (150 слов)</a:t>
            </a:r>
          </a:p>
          <a:p>
            <a:endParaRPr lang="ru-RU" sz="2000" i="1">
              <a:cs typeface="Arial" charset="0"/>
            </a:endParaRPr>
          </a:p>
          <a:p>
            <a:r>
              <a:rPr lang="ru-RU" sz="2000" i="1">
                <a:cs typeface="Arial" charset="0"/>
              </a:rPr>
              <a:t> </a:t>
            </a:r>
          </a:p>
        </p:txBody>
      </p:sp>
      <p:pic>
        <p:nvPicPr>
          <p:cNvPr id="95235" name="Рисунок 2"/>
          <p:cNvPicPr>
            <a:picLocks noChangeAspect="1"/>
          </p:cNvPicPr>
          <p:nvPr/>
        </p:nvPicPr>
        <p:blipFill>
          <a:blip r:embed="rId2"/>
          <a:srcRect/>
          <a:stretch>
            <a:fillRect/>
          </a:stretch>
        </p:blipFill>
        <p:spPr bwMode="auto">
          <a:xfrm>
            <a:off x="136525" y="3460750"/>
            <a:ext cx="2638425"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63" y="323850"/>
            <a:ext cx="10972800" cy="579438"/>
          </a:xfrm>
        </p:spPr>
        <p:txBody>
          <a:bodyPr/>
          <a:lstStyle/>
          <a:p>
            <a:pPr algn="ctr" eaLnBrk="1" hangingPunct="1"/>
            <a:r>
              <a:rPr lang="ru-RU" sz="3200" b="1" smtClean="0">
                <a:latin typeface="Arial" charset="0"/>
                <a:cs typeface="Arial" charset="0"/>
              </a:rPr>
              <a:t/>
            </a:r>
            <a:br>
              <a:rPr lang="ru-RU" sz="3200" b="1" smtClean="0">
                <a:latin typeface="Arial" charset="0"/>
                <a:cs typeface="Arial" charset="0"/>
              </a:rPr>
            </a:br>
            <a:r>
              <a:rPr lang="ru-RU" sz="3200" b="1" smtClean="0">
                <a:latin typeface="Arial" charset="0"/>
                <a:cs typeface="Arial" charset="0"/>
              </a:rPr>
              <a:t>Проблема ответственности за свои поступки</a:t>
            </a:r>
            <a:r>
              <a:rPr lang="ru-RU" sz="3200" smtClean="0">
                <a:latin typeface="Arial" charset="0"/>
                <a:cs typeface="Arial" charset="0"/>
              </a:rPr>
              <a:t/>
            </a:r>
            <a:br>
              <a:rPr lang="ru-RU" sz="3200" smtClean="0">
                <a:latin typeface="Arial" charset="0"/>
                <a:cs typeface="Arial" charset="0"/>
              </a:rPr>
            </a:br>
            <a:endParaRPr lang="ru-RU" sz="3200" smtClean="0">
              <a:solidFill>
                <a:srgbClr val="FF0000"/>
              </a:solidFill>
              <a:latin typeface="Arial" charset="0"/>
              <a:cs typeface="Arial" charset="0"/>
            </a:endParaRPr>
          </a:p>
        </p:txBody>
      </p:sp>
      <p:sp>
        <p:nvSpPr>
          <p:cNvPr id="5" name="Прямоугольник 4"/>
          <p:cNvSpPr>
            <a:spLocks noChangeArrowheads="1"/>
          </p:cNvSpPr>
          <p:nvPr/>
        </p:nvSpPr>
        <p:spPr bwMode="auto">
          <a:xfrm>
            <a:off x="7167563" y="1808163"/>
            <a:ext cx="4343400" cy="4516437"/>
          </a:xfrm>
          <a:prstGeom prst="rect">
            <a:avLst/>
          </a:prstGeom>
          <a:noFill/>
          <a:ln w="9525">
            <a:noFill/>
            <a:miter lim="800000"/>
            <a:headEnd/>
            <a:tailEnd/>
          </a:ln>
        </p:spPr>
        <p:txBody>
          <a:bodyPr>
            <a:spAutoFit/>
          </a:bodyPr>
          <a:lstStyle/>
          <a:p>
            <a:pPr>
              <a:lnSpc>
                <a:spcPct val="107000"/>
              </a:lnSpc>
            </a:pPr>
            <a:r>
              <a:rPr lang="ru-RU">
                <a:ea typeface="Calibri" pitchFamily="34" charset="0"/>
                <a:cs typeface="Arial" charset="0"/>
              </a:rPr>
              <a:t>Герой настолько горит желанием зажечь маяк, что рвётся в море </a:t>
            </a:r>
            <a:r>
              <a:rPr lang="ru-RU" b="1">
                <a:ea typeface="Calibri" pitchFamily="34" charset="0"/>
                <a:cs typeface="Arial" charset="0"/>
              </a:rPr>
              <a:t>даже в шторм</a:t>
            </a:r>
            <a:r>
              <a:rPr lang="ru-RU">
                <a:ea typeface="Calibri" pitchFamily="34" charset="0"/>
                <a:cs typeface="Arial" charset="0"/>
              </a:rPr>
              <a:t>. Конецкий описывает понятные всем чувства молодого лейтенанта, </a:t>
            </a:r>
            <a:r>
              <a:rPr lang="ru-RU" b="1">
                <a:ea typeface="Calibri" pitchFamily="34" charset="0"/>
                <a:cs typeface="Arial" charset="0"/>
              </a:rPr>
              <a:t>не желающего копаться в документации,</a:t>
            </a:r>
            <a:r>
              <a:rPr lang="ru-RU">
                <a:ea typeface="Calibri" pitchFamily="34" charset="0"/>
                <a:cs typeface="Arial" charset="0"/>
              </a:rPr>
              <a:t> от которой у него уже «рябило в глазах». Писатель не даёт открытых оценок поведению героя. И, хотя он недвусмысленно </a:t>
            </a:r>
            <a:r>
              <a:rPr lang="ru-RU" b="1">
                <a:solidFill>
                  <a:srgbClr val="FF0000"/>
                </a:solidFill>
                <a:ea typeface="Calibri" pitchFamily="34" charset="0"/>
                <a:cs typeface="Arial" charset="0"/>
              </a:rPr>
              <a:t>указывает на основной мотив </a:t>
            </a:r>
            <a:r>
              <a:rPr lang="ru-RU">
                <a:ea typeface="Calibri" pitchFamily="34" charset="0"/>
                <a:cs typeface="Arial" charset="0"/>
              </a:rPr>
              <a:t>желания штурмана идти в море (предл. 15) и </a:t>
            </a:r>
            <a:r>
              <a:rPr lang="ru-RU" b="1">
                <a:solidFill>
                  <a:srgbClr val="FF0000"/>
                </a:solidFill>
                <a:ea typeface="Calibri" pitchFamily="34" charset="0"/>
                <a:cs typeface="Arial" charset="0"/>
              </a:rPr>
              <a:t>сообщает о причине</a:t>
            </a:r>
            <a:r>
              <a:rPr lang="ru-RU">
                <a:ea typeface="Calibri" pitchFamily="34" charset="0"/>
                <a:cs typeface="Arial" charset="0"/>
              </a:rPr>
              <a:t>, которая чуть не привела к трагедии (предл. 13, 14), поведение Шаталова сначала не вызывает возмущения. </a:t>
            </a:r>
            <a:endParaRPr lang="ru-RU" sz="1600">
              <a:ea typeface="Calibri" pitchFamily="34" charset="0"/>
              <a:cs typeface="Arial" charset="0"/>
            </a:endParaRPr>
          </a:p>
        </p:txBody>
      </p:sp>
      <p:sp>
        <p:nvSpPr>
          <p:cNvPr id="6" name="Прямоугольник 5"/>
          <p:cNvSpPr>
            <a:spLocks noChangeArrowheads="1"/>
          </p:cNvSpPr>
          <p:nvPr/>
        </p:nvSpPr>
        <p:spPr bwMode="auto">
          <a:xfrm>
            <a:off x="261938" y="2057400"/>
            <a:ext cx="4922837" cy="4800600"/>
          </a:xfrm>
          <a:prstGeom prst="rect">
            <a:avLst/>
          </a:prstGeom>
          <a:noFill/>
          <a:ln w="9525">
            <a:noFill/>
            <a:miter lim="800000"/>
            <a:headEnd/>
            <a:tailEnd/>
          </a:ln>
        </p:spPr>
        <p:txBody>
          <a:bodyPr>
            <a:spAutoFit/>
          </a:bodyPr>
          <a:lstStyle/>
          <a:p>
            <a:r>
              <a:rPr lang="ru-RU">
                <a:cs typeface="Arial" charset="0"/>
              </a:rPr>
              <a:t> (5)Шаталов — в те времена старший лейтенант, штурман гидрографического судна — </a:t>
            </a:r>
            <a:r>
              <a:rPr lang="ru-RU" b="1">
                <a:cs typeface="Arial" charset="0"/>
              </a:rPr>
              <a:t>запустил отчётную документацию </a:t>
            </a:r>
            <a:r>
              <a:rPr lang="ru-RU">
                <a:cs typeface="Arial" charset="0"/>
              </a:rPr>
              <a:t>и неделю не вылезал из каюты…</a:t>
            </a:r>
          </a:p>
          <a:p>
            <a:r>
              <a:rPr lang="ru-RU">
                <a:cs typeface="Arial" charset="0"/>
              </a:rPr>
              <a:t>… (12)Островок был замкнут в кольцо прибоя</a:t>
            </a:r>
            <a:r>
              <a:rPr lang="ru-RU" b="1">
                <a:cs typeface="Arial" charset="0"/>
              </a:rPr>
              <a:t>, но штурман вызвался идти туда на вельботе. (</a:t>
            </a:r>
            <a:r>
              <a:rPr lang="ru-RU">
                <a:cs typeface="Arial" charset="0"/>
              </a:rPr>
              <a:t>13)Он уверил командира в том, что </a:t>
            </a:r>
            <a:r>
              <a:rPr lang="ru-RU" b="1">
                <a:cs typeface="Arial" charset="0"/>
              </a:rPr>
              <a:t>уже неоднократно высаживался здесь, что знает проходы в прибрежных камнях. (14)Он никогда даже близко здесь не был и не ведал никаких проходов.</a:t>
            </a:r>
            <a:r>
              <a:rPr lang="ru-RU">
                <a:cs typeface="Arial" charset="0"/>
              </a:rPr>
              <a:t> </a:t>
            </a:r>
            <a:r>
              <a:rPr lang="ru-RU" b="1">
                <a:cs typeface="Arial" charset="0"/>
              </a:rPr>
              <a:t>(15)3ато он </a:t>
            </a:r>
            <a:r>
              <a:rPr lang="ru-RU" b="1" u="sng">
                <a:cs typeface="Arial" charset="0"/>
              </a:rPr>
              <a:t>хорошо понимал</a:t>
            </a:r>
            <a:r>
              <a:rPr lang="ru-RU" b="1">
                <a:cs typeface="Arial" charset="0"/>
              </a:rPr>
              <a:t>, что срок сдачи документации будет продлён, если удастся наладить маяк, не дожидаясь ослабления штормового ветра.</a:t>
            </a:r>
          </a:p>
        </p:txBody>
      </p:sp>
      <p:sp>
        <p:nvSpPr>
          <p:cNvPr id="7" name="Прямоугольник 6"/>
          <p:cNvSpPr/>
          <p:nvPr/>
        </p:nvSpPr>
        <p:spPr>
          <a:xfrm>
            <a:off x="261938" y="903288"/>
            <a:ext cx="5232400" cy="917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1-ый пример-иллюстрация</a:t>
            </a:r>
          </a:p>
          <a:p>
            <a:pPr algn="ctr">
              <a:defRPr/>
            </a:pPr>
            <a:r>
              <a:rPr lang="ru-RU" sz="2400" b="1" dirty="0">
                <a:solidFill>
                  <a:schemeClr val="tx1"/>
                </a:solidFill>
                <a:latin typeface="Arial" panose="020B0604020202020204" pitchFamily="34" charset="0"/>
                <a:cs typeface="Arial" panose="020B0604020202020204" pitchFamily="34" charset="0"/>
              </a:rPr>
              <a:t>(предл. 5, 13-15)</a:t>
            </a:r>
            <a:endParaRPr lang="ru-RU" sz="2400" b="1" dirty="0">
              <a:solidFill>
                <a:schemeClr val="tx1"/>
              </a:solidFill>
            </a:endParaRPr>
          </a:p>
        </p:txBody>
      </p:sp>
      <p:sp>
        <p:nvSpPr>
          <p:cNvPr id="8" name="Прямоугольник 7"/>
          <p:cNvSpPr/>
          <p:nvPr/>
        </p:nvSpPr>
        <p:spPr>
          <a:xfrm>
            <a:off x="7035800" y="1036638"/>
            <a:ext cx="4781550" cy="517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Пояснение к примеру</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63" y="323850"/>
            <a:ext cx="10972800" cy="579438"/>
          </a:xfrm>
        </p:spPr>
        <p:txBody>
          <a:bodyPr/>
          <a:lstStyle/>
          <a:p>
            <a:pPr algn="ctr" eaLnBrk="1" hangingPunct="1"/>
            <a:r>
              <a:rPr lang="ru-RU" sz="3200" b="1" smtClean="0">
                <a:latin typeface="Arial" charset="0"/>
                <a:cs typeface="Arial" charset="0"/>
              </a:rPr>
              <a:t/>
            </a:r>
            <a:br>
              <a:rPr lang="ru-RU" sz="3200" b="1" smtClean="0">
                <a:latin typeface="Arial" charset="0"/>
                <a:cs typeface="Arial" charset="0"/>
              </a:rPr>
            </a:br>
            <a:r>
              <a:rPr lang="ru-RU" sz="3200" b="1" smtClean="0">
                <a:latin typeface="Arial" charset="0"/>
                <a:cs typeface="Arial" charset="0"/>
              </a:rPr>
              <a:t>Проблема ответственности за свои поступки</a:t>
            </a:r>
            <a:r>
              <a:rPr lang="ru-RU" sz="3200" smtClean="0">
                <a:latin typeface="Arial" charset="0"/>
                <a:cs typeface="Arial" charset="0"/>
              </a:rPr>
              <a:t/>
            </a:r>
            <a:br>
              <a:rPr lang="ru-RU" sz="3200" smtClean="0">
                <a:latin typeface="Arial" charset="0"/>
                <a:cs typeface="Arial" charset="0"/>
              </a:rPr>
            </a:br>
            <a:r>
              <a:rPr lang="ru-RU" sz="3200" smtClean="0">
                <a:latin typeface="Arial" charset="0"/>
                <a:cs typeface="Arial" charset="0"/>
              </a:rPr>
              <a:t/>
            </a:r>
            <a:br>
              <a:rPr lang="ru-RU" sz="3200" smtClean="0">
                <a:latin typeface="Arial" charset="0"/>
                <a:cs typeface="Arial" charset="0"/>
              </a:rPr>
            </a:br>
            <a:endParaRPr lang="ru-RU" sz="3200" smtClean="0">
              <a:solidFill>
                <a:srgbClr val="FF0000"/>
              </a:solidFill>
              <a:latin typeface="Arial" charset="0"/>
              <a:cs typeface="Arial" charset="0"/>
            </a:endParaRPr>
          </a:p>
        </p:txBody>
      </p:sp>
      <p:sp>
        <p:nvSpPr>
          <p:cNvPr id="97282" name="Прямоугольник 5"/>
          <p:cNvSpPr>
            <a:spLocks noChangeArrowheads="1"/>
          </p:cNvSpPr>
          <p:nvPr/>
        </p:nvSpPr>
        <p:spPr bwMode="auto">
          <a:xfrm>
            <a:off x="261938" y="1820863"/>
            <a:ext cx="5164137" cy="369887"/>
          </a:xfrm>
          <a:prstGeom prst="rect">
            <a:avLst/>
          </a:prstGeom>
          <a:noFill/>
          <a:ln w="9525">
            <a:noFill/>
            <a:miter lim="800000"/>
            <a:headEnd/>
            <a:tailEnd/>
          </a:ln>
        </p:spPr>
        <p:txBody>
          <a:bodyPr>
            <a:spAutoFit/>
          </a:bodyPr>
          <a:lstStyle/>
          <a:p>
            <a:r>
              <a:rPr lang="ru-RU">
                <a:cs typeface="Arial" charset="0"/>
              </a:rPr>
              <a:t>  </a:t>
            </a:r>
            <a:endParaRPr lang="ru-RU"/>
          </a:p>
        </p:txBody>
      </p:sp>
      <p:sp>
        <p:nvSpPr>
          <p:cNvPr id="7" name="Прямоугольник 6"/>
          <p:cNvSpPr/>
          <p:nvPr/>
        </p:nvSpPr>
        <p:spPr>
          <a:xfrm>
            <a:off x="261938" y="762000"/>
            <a:ext cx="5232400" cy="1122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2-ой пример-иллюстрация</a:t>
            </a:r>
          </a:p>
          <a:p>
            <a:pPr algn="ctr">
              <a:defRPr/>
            </a:pPr>
            <a:r>
              <a:rPr lang="ru-RU" sz="2400" b="1" dirty="0">
                <a:solidFill>
                  <a:schemeClr val="tx1"/>
                </a:solidFill>
                <a:latin typeface="Arial" panose="020B0604020202020204" pitchFamily="34" charset="0"/>
                <a:cs typeface="Arial" panose="020B0604020202020204" pitchFamily="34" charset="0"/>
              </a:rPr>
              <a:t>(предл.20-22)</a:t>
            </a:r>
            <a:endParaRPr lang="ru-RU" sz="2400" b="1" dirty="0">
              <a:solidFill>
                <a:schemeClr val="tx1"/>
              </a:solidFill>
            </a:endParaRPr>
          </a:p>
        </p:txBody>
      </p:sp>
      <p:sp>
        <p:nvSpPr>
          <p:cNvPr id="8" name="Прямоугольник 7"/>
          <p:cNvSpPr/>
          <p:nvPr/>
        </p:nvSpPr>
        <p:spPr>
          <a:xfrm>
            <a:off x="7035800" y="1036638"/>
            <a:ext cx="4781550" cy="517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Пояснение к примеру</a:t>
            </a:r>
          </a:p>
        </p:txBody>
      </p:sp>
      <p:sp>
        <p:nvSpPr>
          <p:cNvPr id="3" name="Прямоугольник 2"/>
          <p:cNvSpPr>
            <a:spLocks noChangeArrowheads="1"/>
          </p:cNvSpPr>
          <p:nvPr/>
        </p:nvSpPr>
        <p:spPr bwMode="auto">
          <a:xfrm>
            <a:off x="261938" y="2179638"/>
            <a:ext cx="4646612" cy="4802187"/>
          </a:xfrm>
          <a:prstGeom prst="rect">
            <a:avLst/>
          </a:prstGeom>
          <a:noFill/>
          <a:ln w="9525">
            <a:noFill/>
            <a:miter lim="800000"/>
            <a:headEnd/>
            <a:tailEnd/>
          </a:ln>
        </p:spPr>
        <p:txBody>
          <a:bodyPr>
            <a:spAutoFit/>
          </a:bodyPr>
          <a:lstStyle/>
          <a:p>
            <a:r>
              <a:rPr lang="ru-RU" b="1">
                <a:cs typeface="Arial" charset="0"/>
              </a:rPr>
              <a:t>… (19)Он потерял ориентировку среди волн, бурунов, завес из брызг…</a:t>
            </a:r>
          </a:p>
          <a:p>
            <a:r>
              <a:rPr lang="ru-RU" b="1">
                <a:cs typeface="Arial" charset="0"/>
              </a:rPr>
              <a:t>      (20)Навсегда запомнились скользкий блеск на миг обнажившегося камня под самым бортом вельбота, </a:t>
            </a:r>
            <a:r>
              <a:rPr lang="ru-RU" b="1">
                <a:solidFill>
                  <a:srgbClr val="FF0000"/>
                </a:solidFill>
                <a:cs typeface="Arial" charset="0"/>
              </a:rPr>
              <a:t>удар, треск ломающихся вёсел, перекошенные рты на матросских лицах и рык ветра</a:t>
            </a:r>
            <a:r>
              <a:rPr lang="ru-RU" b="1">
                <a:cs typeface="Arial" charset="0"/>
              </a:rPr>
              <a:t>… (21)Только </a:t>
            </a:r>
            <a:r>
              <a:rPr lang="ru-RU" b="1">
                <a:solidFill>
                  <a:srgbClr val="FF0000"/>
                </a:solidFill>
                <a:cs typeface="Arial" charset="0"/>
              </a:rPr>
              <a:t>чудом </a:t>
            </a:r>
            <a:r>
              <a:rPr lang="ru-RU" b="1">
                <a:cs typeface="Arial" charset="0"/>
              </a:rPr>
              <a:t>никто не погиб. (22) </a:t>
            </a:r>
            <a:r>
              <a:rPr lang="ru-RU" b="1">
                <a:solidFill>
                  <a:srgbClr val="FF0000"/>
                </a:solidFill>
                <a:cs typeface="Arial" charset="0"/>
              </a:rPr>
              <a:t>Израненные, простывшие</a:t>
            </a:r>
            <a:r>
              <a:rPr lang="ru-RU" b="1">
                <a:cs typeface="Arial" charset="0"/>
              </a:rPr>
              <a:t>, они </a:t>
            </a:r>
            <a:r>
              <a:rPr lang="ru-RU" b="1">
                <a:solidFill>
                  <a:srgbClr val="FF0000"/>
                </a:solidFill>
                <a:cs typeface="Arial" charset="0"/>
              </a:rPr>
              <a:t>больше суток </a:t>
            </a:r>
            <a:r>
              <a:rPr lang="ru-RU" b="1">
                <a:cs typeface="Arial" charset="0"/>
              </a:rPr>
              <a:t>провели на островке, пока не затих шторм.</a:t>
            </a:r>
          </a:p>
          <a:p>
            <a:endParaRPr lang="ru-RU" b="1">
              <a:solidFill>
                <a:srgbClr val="FF0000"/>
              </a:solidFill>
              <a:cs typeface="Arial" charset="0"/>
            </a:endParaRPr>
          </a:p>
          <a:p>
            <a:endParaRPr lang="ru-RU" b="1">
              <a:solidFill>
                <a:srgbClr val="FF0000"/>
              </a:solidFill>
              <a:cs typeface="Arial" charset="0"/>
            </a:endParaRPr>
          </a:p>
          <a:p>
            <a:endParaRPr lang="ru-RU" b="1">
              <a:solidFill>
                <a:srgbClr val="FF0000"/>
              </a:solidFill>
              <a:cs typeface="Arial" charset="0"/>
            </a:endParaRPr>
          </a:p>
          <a:p>
            <a:endParaRPr lang="ru-RU" b="1">
              <a:solidFill>
                <a:srgbClr val="FF0000"/>
              </a:solidFill>
              <a:cs typeface="Arial" charset="0"/>
            </a:endParaRPr>
          </a:p>
          <a:p>
            <a:endParaRPr lang="ru-RU"/>
          </a:p>
        </p:txBody>
      </p:sp>
      <p:sp>
        <p:nvSpPr>
          <p:cNvPr id="4" name="Прямоугольник 3"/>
          <p:cNvSpPr>
            <a:spLocks noChangeArrowheads="1"/>
          </p:cNvSpPr>
          <p:nvPr/>
        </p:nvSpPr>
        <p:spPr bwMode="auto">
          <a:xfrm>
            <a:off x="7004050" y="2006600"/>
            <a:ext cx="4813300" cy="3444875"/>
          </a:xfrm>
          <a:prstGeom prst="rect">
            <a:avLst/>
          </a:prstGeom>
          <a:noFill/>
          <a:ln w="9525">
            <a:noFill/>
            <a:miter lim="800000"/>
            <a:headEnd/>
            <a:tailEnd/>
          </a:ln>
        </p:spPr>
        <p:txBody>
          <a:bodyPr>
            <a:spAutoFit/>
          </a:bodyPr>
          <a:lstStyle/>
          <a:p>
            <a:r>
              <a:rPr lang="ru-RU" sz="2000">
                <a:ea typeface="Calibri" pitchFamily="34" charset="0"/>
                <a:cs typeface="Arial" charset="0"/>
              </a:rPr>
              <a:t>Но автор </a:t>
            </a:r>
            <a:r>
              <a:rPr lang="ru-RU" sz="2000" b="1">
                <a:solidFill>
                  <a:srgbClr val="FF0000"/>
                </a:solidFill>
                <a:ea typeface="Calibri" pitchFamily="34" charset="0"/>
                <a:cs typeface="Arial" charset="0"/>
              </a:rPr>
              <a:t>показывает следствие поступка</a:t>
            </a:r>
            <a:r>
              <a:rPr lang="ru-RU" sz="2000">
                <a:ea typeface="Calibri" pitchFamily="34" charset="0"/>
                <a:cs typeface="Arial" charset="0"/>
              </a:rPr>
              <a:t>: Шаталов чуть не погубил свою команду и не погиб сам. Немногословно рисует Конецкий картину бедствия («</a:t>
            </a:r>
            <a:r>
              <a:rPr lang="ru-RU" sz="2000">
                <a:solidFill>
                  <a:srgbClr val="000000"/>
                </a:solidFill>
                <a:ea typeface="Calibri" pitchFamily="34" charset="0"/>
                <a:cs typeface="Arial" charset="0"/>
              </a:rPr>
              <a:t>треск ломающихся вёсел</a:t>
            </a:r>
            <a:r>
              <a:rPr lang="ru-RU" sz="2000">
                <a:ea typeface="Calibri" pitchFamily="34" charset="0"/>
                <a:cs typeface="Arial" charset="0"/>
              </a:rPr>
              <a:t>», «</a:t>
            </a:r>
            <a:r>
              <a:rPr lang="ru-RU" sz="2000">
                <a:solidFill>
                  <a:srgbClr val="000000"/>
                </a:solidFill>
                <a:ea typeface="Calibri" pitchFamily="34" charset="0"/>
                <a:cs typeface="Arial" charset="0"/>
              </a:rPr>
              <a:t>перекошенные рты на матросских лицах</a:t>
            </a:r>
            <a:r>
              <a:rPr lang="ru-RU" sz="2000">
                <a:ea typeface="Calibri" pitchFamily="34" charset="0"/>
                <a:cs typeface="Arial" charset="0"/>
              </a:rPr>
              <a:t>», «</a:t>
            </a:r>
            <a:r>
              <a:rPr lang="ru-RU" sz="2000">
                <a:solidFill>
                  <a:srgbClr val="000000"/>
                </a:solidFill>
                <a:ea typeface="Calibri" pitchFamily="34" charset="0"/>
                <a:cs typeface="Arial" charset="0"/>
              </a:rPr>
              <a:t>израненные, простывшие</a:t>
            </a:r>
            <a:r>
              <a:rPr lang="ru-RU" sz="2000">
                <a:ea typeface="Calibri" pitchFamily="34" charset="0"/>
                <a:cs typeface="Arial" charset="0"/>
              </a:rPr>
              <a:t>»), а главное – так же немногословно </a:t>
            </a:r>
            <a:r>
              <a:rPr lang="ru-RU" sz="2000" b="1">
                <a:solidFill>
                  <a:srgbClr val="FF0000"/>
                </a:solidFill>
                <a:ea typeface="Calibri" pitchFamily="34" charset="0"/>
                <a:cs typeface="Arial" charset="0"/>
              </a:rPr>
              <a:t>фиксирует результат</a:t>
            </a:r>
            <a:r>
              <a:rPr lang="ru-RU" sz="2000">
                <a:ea typeface="Calibri" pitchFamily="34" charset="0"/>
                <a:cs typeface="Arial" charset="0"/>
              </a:rPr>
              <a:t>, сообщая, какой ценой Шаталов «</a:t>
            </a:r>
            <a:r>
              <a:rPr lang="ru-RU" sz="2000">
                <a:solidFill>
                  <a:srgbClr val="000000"/>
                </a:solidFill>
                <a:ea typeface="Calibri" pitchFamily="34" charset="0"/>
                <a:cs typeface="Arial" charset="0"/>
              </a:rPr>
              <a:t>от документации избавился». </a:t>
            </a:r>
            <a:endParaRPr lang="ru-RU" sz="2000">
              <a:ea typeface="Calibri" pitchFamily="34" charset="0"/>
              <a:cs typeface="Arial"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44537"/>
          </a:xfrm>
        </p:spPr>
        <p:txBody>
          <a:bodyPr/>
          <a:lstStyle/>
          <a:p>
            <a:pPr algn="ctr" eaLnBrk="1" hangingPunct="1"/>
            <a:r>
              <a:rPr lang="ru-RU" smtClean="0">
                <a:latin typeface="Arial" charset="0"/>
                <a:cs typeface="Arial" charset="0"/>
              </a:rPr>
              <a:t>Критерии 3-4</a:t>
            </a:r>
          </a:p>
        </p:txBody>
      </p:sp>
      <p:sp>
        <p:nvSpPr>
          <p:cNvPr id="4" name="Прямоугольник 3"/>
          <p:cNvSpPr/>
          <p:nvPr/>
        </p:nvSpPr>
        <p:spPr>
          <a:xfrm>
            <a:off x="766763" y="1376363"/>
            <a:ext cx="3910012" cy="539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Авторская позиция</a:t>
            </a:r>
          </a:p>
        </p:txBody>
      </p:sp>
      <p:sp>
        <p:nvSpPr>
          <p:cNvPr id="5" name="Прямоугольник 4"/>
          <p:cNvSpPr>
            <a:spLocks noChangeArrowheads="1"/>
          </p:cNvSpPr>
          <p:nvPr/>
        </p:nvSpPr>
        <p:spPr bwMode="auto">
          <a:xfrm>
            <a:off x="322263" y="2714625"/>
            <a:ext cx="4711700" cy="922338"/>
          </a:xfrm>
          <a:prstGeom prst="rect">
            <a:avLst/>
          </a:prstGeom>
          <a:noFill/>
          <a:ln w="9525">
            <a:noFill/>
            <a:miter lim="800000"/>
            <a:headEnd/>
            <a:tailEnd/>
          </a:ln>
        </p:spPr>
        <p:txBody>
          <a:bodyPr>
            <a:spAutoFit/>
          </a:bodyPr>
          <a:lstStyle/>
          <a:p>
            <a:r>
              <a:rPr lang="ru-RU">
                <a:solidFill>
                  <a:srgbClr val="000000"/>
                </a:solidFill>
                <a:ea typeface="Calibri" pitchFamily="34" charset="0"/>
                <a:cs typeface="Arial" charset="0"/>
              </a:rPr>
              <a:t>Человек должен нести ответственность за свои поступки, особенно если от него зависят другие люди. </a:t>
            </a:r>
            <a:endParaRPr lang="ru-RU">
              <a:ea typeface="Calibri" pitchFamily="34" charset="0"/>
              <a:cs typeface="Arial" charset="0"/>
            </a:endParaRPr>
          </a:p>
        </p:txBody>
      </p:sp>
      <p:sp>
        <p:nvSpPr>
          <p:cNvPr id="6" name="Прямоугольник 5"/>
          <p:cNvSpPr/>
          <p:nvPr/>
        </p:nvSpPr>
        <p:spPr>
          <a:xfrm>
            <a:off x="5572125" y="1376363"/>
            <a:ext cx="5392738" cy="75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latin typeface="Arial" panose="020B0604020202020204" pitchFamily="34" charset="0"/>
                <a:cs typeface="Arial" panose="020B0604020202020204" pitchFamily="34" charset="0"/>
              </a:rPr>
              <a:t>Отношение к позиции автора по проблеме исходного текста </a:t>
            </a:r>
          </a:p>
        </p:txBody>
      </p:sp>
      <p:sp>
        <p:nvSpPr>
          <p:cNvPr id="7" name="Прямоугольник 6"/>
          <p:cNvSpPr>
            <a:spLocks noChangeArrowheads="1"/>
          </p:cNvSpPr>
          <p:nvPr/>
        </p:nvSpPr>
        <p:spPr bwMode="auto">
          <a:xfrm>
            <a:off x="5695950" y="2652713"/>
            <a:ext cx="6096000" cy="923925"/>
          </a:xfrm>
          <a:prstGeom prst="rect">
            <a:avLst/>
          </a:prstGeom>
          <a:noFill/>
          <a:ln w="9525">
            <a:noFill/>
            <a:miter lim="800000"/>
            <a:headEnd/>
            <a:tailEnd/>
          </a:ln>
        </p:spPr>
        <p:txBody>
          <a:bodyPr>
            <a:spAutoFit/>
          </a:bodyPr>
          <a:lstStyle/>
          <a:p>
            <a:r>
              <a:rPr lang="ru-RU">
                <a:ea typeface="Calibri" pitchFamily="34" charset="0"/>
                <a:cs typeface="Arial" charset="0"/>
              </a:rPr>
              <a:t>Я полностью согласен с автором: несомненно</a:t>
            </a:r>
            <a:r>
              <a:rPr lang="ru-RU" b="1">
                <a:ea typeface="Calibri" pitchFamily="34" charset="0"/>
                <a:cs typeface="Arial" charset="0"/>
              </a:rPr>
              <a:t>, каждый должен думать о последствиях своих действий.</a:t>
            </a:r>
          </a:p>
        </p:txBody>
      </p:sp>
      <p:sp>
        <p:nvSpPr>
          <p:cNvPr id="8" name="Прямоугольник 7"/>
          <p:cNvSpPr/>
          <p:nvPr/>
        </p:nvSpPr>
        <p:spPr>
          <a:xfrm>
            <a:off x="5695950" y="3770313"/>
            <a:ext cx="6165850" cy="731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latin typeface="Arial" panose="020B0604020202020204" pitchFamily="34" charset="0"/>
                <a:cs typeface="Arial" panose="020B0604020202020204" pitchFamily="34" charset="0"/>
              </a:rPr>
              <a:t>Обоснование собственной точки зрения</a:t>
            </a:r>
          </a:p>
        </p:txBody>
      </p:sp>
      <p:sp>
        <p:nvSpPr>
          <p:cNvPr id="9" name="Прямоугольник 8"/>
          <p:cNvSpPr>
            <a:spLocks noChangeArrowheads="1"/>
          </p:cNvSpPr>
          <p:nvPr/>
        </p:nvSpPr>
        <p:spPr bwMode="auto">
          <a:xfrm>
            <a:off x="5695950" y="5210175"/>
            <a:ext cx="6096000" cy="1574800"/>
          </a:xfrm>
          <a:prstGeom prst="rect">
            <a:avLst/>
          </a:prstGeom>
          <a:noFill/>
          <a:ln w="9525">
            <a:noFill/>
            <a:miter lim="800000"/>
            <a:headEnd/>
            <a:tailEnd/>
          </a:ln>
        </p:spPr>
        <p:txBody>
          <a:bodyPr>
            <a:spAutoFit/>
          </a:bodyPr>
          <a:lstStyle/>
          <a:p>
            <a:pPr indent="449263" algn="just">
              <a:lnSpc>
                <a:spcPct val="107000"/>
              </a:lnSpc>
            </a:pPr>
            <a:r>
              <a:rPr lang="ru-RU">
                <a:ea typeface="Calibri" pitchFamily="34" charset="0"/>
                <a:cs typeface="Arial" charset="0"/>
              </a:rPr>
              <a:t>От безответственности человека зачастую страдают окружающие. И ни любовь к морю, ни жажда подвига</a:t>
            </a:r>
            <a:r>
              <a:rPr lang="ru-RU">
                <a:solidFill>
                  <a:srgbClr val="000000"/>
                </a:solidFill>
                <a:ea typeface="Calibri" pitchFamily="34" charset="0"/>
                <a:cs typeface="Arial" charset="0"/>
              </a:rPr>
              <a:t> </a:t>
            </a:r>
            <a:r>
              <a:rPr lang="ru-RU">
                <a:ea typeface="Calibri" pitchFamily="34" charset="0"/>
                <a:cs typeface="Arial" charset="0"/>
              </a:rPr>
              <a:t>не оправдают тебя, если ты не способен ответить  за себя и свои поступки перед другими людьми. </a:t>
            </a:r>
            <a:endParaRPr lang="ru-RU" sz="1600">
              <a:ea typeface="Calibri" pitchFamily="34" charset="0"/>
              <a:cs typeface="Arial" charset="0"/>
            </a:endParaRPr>
          </a:p>
        </p:txBody>
      </p:sp>
      <p:sp>
        <p:nvSpPr>
          <p:cNvPr id="10" name="Стрелка вниз 9"/>
          <p:cNvSpPr/>
          <p:nvPr/>
        </p:nvSpPr>
        <p:spPr>
          <a:xfrm>
            <a:off x="8412163" y="4637088"/>
            <a:ext cx="244475" cy="438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 name="Рисунок 10"/>
          <p:cNvPicPr>
            <a:picLocks noChangeAspect="1"/>
          </p:cNvPicPr>
          <p:nvPr/>
        </p:nvPicPr>
        <p:blipFill>
          <a:blip r:embed="rId2"/>
          <a:srcRect/>
          <a:stretch>
            <a:fillRect/>
          </a:stretch>
        </p:blipFill>
        <p:spPr bwMode="auto">
          <a:xfrm>
            <a:off x="2897188" y="4954588"/>
            <a:ext cx="1903412" cy="1903412"/>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P spid="9" grpId="0"/>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5" y="0"/>
            <a:ext cx="11964988" cy="6908800"/>
          </a:xfrm>
          <a:prstGeom prst="rect">
            <a:avLst/>
          </a:prstGeom>
        </p:spPr>
        <p:txBody>
          <a:bodyPr>
            <a:spAutoFit/>
          </a:bodyPr>
          <a:lstStyle/>
          <a:p>
            <a:pPr indent="449580"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Писатель Виктор </a:t>
            </a:r>
            <a:r>
              <a:rPr lang="ru-RU" dirty="0" err="1">
                <a:latin typeface="Arial" panose="020B0604020202020204" pitchFamily="34" charset="0"/>
                <a:ea typeface="Calibri" panose="020F0502020204030204" pitchFamily="34" charset="0"/>
                <a:cs typeface="Arial" panose="020B0604020202020204" pitchFamily="34" charset="0"/>
              </a:rPr>
              <a:t>Конецкий</a:t>
            </a:r>
            <a:r>
              <a:rPr lang="ru-RU" dirty="0">
                <a:latin typeface="Arial" panose="020B0604020202020204" pitchFamily="34" charset="0"/>
                <a:ea typeface="Calibri" panose="020F0502020204030204" pitchFamily="34" charset="0"/>
                <a:cs typeface="Arial" panose="020B0604020202020204" pitchFamily="34" charset="0"/>
              </a:rPr>
              <a:t> размышляет о важных качествах   человеческой личности. Должен ли человек отвечать за свои поступки? </a:t>
            </a:r>
            <a:endParaRPr lang="ru-RU"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Рассказывая </a:t>
            </a:r>
            <a:r>
              <a:rPr lang="ru-RU" dirty="0">
                <a:latin typeface="Arial" panose="020B0604020202020204" pitchFamily="34" charset="0"/>
                <a:ea typeface="Calibri" panose="020F0502020204030204" pitchFamily="34" charset="0"/>
                <a:cs typeface="Arial" panose="020B0604020202020204" pitchFamily="34" charset="0"/>
              </a:rPr>
              <a:t>о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маленьком, рядовом случае» </a:t>
            </a:r>
            <a:r>
              <a:rPr lang="ru-RU" dirty="0">
                <a:latin typeface="Arial" panose="020B0604020202020204" pitchFamily="34" charset="0"/>
                <a:ea typeface="Calibri" panose="020F0502020204030204" pitchFamily="34" charset="0"/>
                <a:cs typeface="Arial" panose="020B0604020202020204" pitchFamily="34" charset="0"/>
              </a:rPr>
              <a:t>из жизни молодого штурмана гидрографического судна Шаталова, случае, который почему-то стал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водоразделом целой судьбы</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a:latin typeface="Arial" panose="020B0604020202020204" pitchFamily="34" charset="0"/>
                <a:ea typeface="Calibri" panose="020F0502020204030204" pitchFamily="34" charset="0"/>
                <a:cs typeface="Arial" panose="020B0604020202020204" pitchFamily="34" charset="0"/>
              </a:rPr>
              <a:t>автор отвечает на этот вопрос. </a:t>
            </a:r>
            <a:r>
              <a:rPr lang="ru-RU" dirty="0">
                <a:latin typeface="Arial" panose="020B0604020202020204" pitchFamily="34" charset="0"/>
                <a:ea typeface="Calibri" panose="020F0502020204030204" pitchFamily="34" charset="0"/>
                <a:cs typeface="Arial" panose="020B0604020202020204" pitchFamily="34" charset="0"/>
              </a:rPr>
              <a:t>На примере поведения своего героя </a:t>
            </a:r>
            <a:r>
              <a:rPr lang="ru-RU" b="1" dirty="0">
                <a:latin typeface="Arial" panose="020B0604020202020204" pitchFamily="34" charset="0"/>
                <a:ea typeface="Calibri" panose="020F0502020204030204" pitchFamily="34" charset="0"/>
                <a:cs typeface="Arial" panose="020B0604020202020204" pitchFamily="34" charset="0"/>
              </a:rPr>
              <a:t>он показывает</a:t>
            </a:r>
            <a:r>
              <a:rPr lang="ru-RU" dirty="0">
                <a:latin typeface="Arial" panose="020B0604020202020204" pitchFamily="34" charset="0"/>
                <a:ea typeface="Calibri" panose="020F0502020204030204" pitchFamily="34" charset="0"/>
                <a:cs typeface="Arial" panose="020B0604020202020204" pitchFamily="34" charset="0"/>
              </a:rPr>
              <a:t>, к чему может привести безответственность человека. </a:t>
            </a:r>
            <a:r>
              <a:rPr lang="ru-RU" u="sng" dirty="0">
                <a:latin typeface="Arial" panose="020B0604020202020204" pitchFamily="34" charset="0"/>
                <a:ea typeface="Calibri" panose="020F0502020204030204" pitchFamily="34" charset="0"/>
                <a:cs typeface="Arial" panose="020B0604020202020204" pitchFamily="34" charset="0"/>
              </a:rPr>
              <a:t>Его герой настолько горит желанием зажечь маяк, что рвётся в море даже в шторм. </a:t>
            </a:r>
            <a:r>
              <a:rPr lang="ru-RU" b="1" u="sng" dirty="0" err="1">
                <a:latin typeface="Arial" panose="020B0604020202020204" pitchFamily="34" charset="0"/>
                <a:ea typeface="Calibri" panose="020F0502020204030204" pitchFamily="34" charset="0"/>
                <a:cs typeface="Arial" panose="020B0604020202020204" pitchFamily="34" charset="0"/>
              </a:rPr>
              <a:t>Конецкий</a:t>
            </a:r>
            <a:r>
              <a:rPr lang="ru-RU" b="1" u="sng" dirty="0">
                <a:latin typeface="Arial" panose="020B0604020202020204" pitchFamily="34" charset="0"/>
                <a:ea typeface="Calibri" panose="020F0502020204030204" pitchFamily="34" charset="0"/>
                <a:cs typeface="Arial" panose="020B0604020202020204" pitchFamily="34" charset="0"/>
              </a:rPr>
              <a:t> описывает </a:t>
            </a:r>
            <a:r>
              <a:rPr lang="ru-RU" u="sng" dirty="0">
                <a:latin typeface="Arial" panose="020B0604020202020204" pitchFamily="34" charset="0"/>
                <a:ea typeface="Calibri" panose="020F0502020204030204" pitchFamily="34" charset="0"/>
                <a:cs typeface="Arial" panose="020B0604020202020204" pitchFamily="34" charset="0"/>
              </a:rPr>
              <a:t>понятные всем чувства молодого лейтенанта, не желающего копаться в документации, от которой у него уже «рябило в глазах». </a:t>
            </a:r>
            <a:r>
              <a:rPr lang="ru-RU" b="1" u="sng" dirty="0">
                <a:latin typeface="Arial" panose="020B0604020202020204" pitchFamily="34" charset="0"/>
                <a:ea typeface="Calibri" panose="020F0502020204030204" pitchFamily="34" charset="0"/>
                <a:cs typeface="Arial" panose="020B0604020202020204" pitchFamily="34" charset="0"/>
              </a:rPr>
              <a:t>Писатель не даёт открытых оценок </a:t>
            </a:r>
            <a:r>
              <a:rPr lang="ru-RU" u="sng" dirty="0">
                <a:latin typeface="Arial" panose="020B0604020202020204" pitchFamily="34" charset="0"/>
                <a:ea typeface="Calibri" panose="020F0502020204030204" pitchFamily="34" charset="0"/>
                <a:cs typeface="Arial" panose="020B0604020202020204" pitchFamily="34" charset="0"/>
              </a:rPr>
              <a:t>поведению героя. И, хотя </a:t>
            </a:r>
            <a:r>
              <a:rPr lang="ru-RU" b="1" u="sng" dirty="0">
                <a:latin typeface="Arial" panose="020B0604020202020204" pitchFamily="34" charset="0"/>
                <a:ea typeface="Calibri" panose="020F0502020204030204" pitchFamily="34" charset="0"/>
                <a:cs typeface="Arial" panose="020B0604020202020204" pitchFamily="34" charset="0"/>
              </a:rPr>
              <a:t>он недвусмысленно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указывает на основной мотив </a:t>
            </a:r>
            <a:r>
              <a:rPr lang="ru-RU" u="sng" dirty="0">
                <a:latin typeface="Arial" panose="020B0604020202020204" pitchFamily="34" charset="0"/>
                <a:ea typeface="Calibri" panose="020F0502020204030204" pitchFamily="34" charset="0"/>
                <a:cs typeface="Arial" panose="020B0604020202020204" pitchFamily="34" charset="0"/>
              </a:rPr>
              <a:t>желания штурмана идти в море (предл. 15) и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сообщает о причине</a:t>
            </a:r>
            <a:r>
              <a:rPr lang="ru-RU" u="sng" dirty="0">
                <a:latin typeface="Arial" panose="020B0604020202020204" pitchFamily="34" charset="0"/>
                <a:ea typeface="Calibri" panose="020F0502020204030204" pitchFamily="34" charset="0"/>
                <a:cs typeface="Arial" panose="020B0604020202020204" pitchFamily="34" charset="0"/>
              </a:rPr>
              <a:t>, которая чуть не привела к трагедии (предл. 13, 14), поведение Шаталова сначала не вызывает отторжения или возмущения. </a:t>
            </a:r>
            <a:endParaRPr lang="ru-RU" sz="1600" u="sng"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defRPr/>
            </a:pPr>
            <a:r>
              <a:rPr lang="ru-RU" u="sng" dirty="0">
                <a:latin typeface="Arial" panose="020B0604020202020204" pitchFamily="34" charset="0"/>
                <a:ea typeface="Calibri" panose="020F0502020204030204" pitchFamily="34" charset="0"/>
                <a:cs typeface="Arial" panose="020B0604020202020204" pitchFamily="34" charset="0"/>
              </a:rPr>
              <a:t>Но </a:t>
            </a:r>
            <a:r>
              <a:rPr lang="ru-RU" b="1" u="sng" dirty="0">
                <a:latin typeface="Arial" panose="020B0604020202020204" pitchFamily="34" charset="0"/>
                <a:ea typeface="Calibri" panose="020F0502020204030204" pitchFamily="34" charset="0"/>
                <a:cs typeface="Arial" panose="020B0604020202020204" pitchFamily="34" charset="0"/>
              </a:rPr>
              <a:t>автор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показывает следствие поступка</a:t>
            </a:r>
            <a:r>
              <a:rPr lang="ru-RU" u="sng" dirty="0">
                <a:latin typeface="Arial" panose="020B0604020202020204" pitchFamily="34" charset="0"/>
                <a:ea typeface="Calibri" panose="020F0502020204030204" pitchFamily="34" charset="0"/>
                <a:cs typeface="Arial" panose="020B0604020202020204" pitchFamily="34" charset="0"/>
              </a:rPr>
              <a:t>: Шаталов чуть не погубил свою команду и не погиб сам. </a:t>
            </a:r>
            <a:r>
              <a:rPr lang="ru-RU" b="1" u="sng" dirty="0">
                <a:latin typeface="Arial" panose="020B0604020202020204" pitchFamily="34" charset="0"/>
                <a:ea typeface="Calibri" panose="020F0502020204030204" pitchFamily="34" charset="0"/>
                <a:cs typeface="Arial" panose="020B0604020202020204" pitchFamily="34" charset="0"/>
              </a:rPr>
              <a:t>Немногословно рисует </a:t>
            </a:r>
            <a:r>
              <a:rPr lang="ru-RU" b="1" u="sng" dirty="0" err="1">
                <a:latin typeface="Arial" panose="020B0604020202020204" pitchFamily="34" charset="0"/>
                <a:ea typeface="Calibri" panose="020F0502020204030204" pitchFamily="34" charset="0"/>
                <a:cs typeface="Arial" panose="020B0604020202020204" pitchFamily="34" charset="0"/>
              </a:rPr>
              <a:t>Конецкий</a:t>
            </a:r>
            <a:r>
              <a:rPr lang="ru-RU" b="1" u="sng" dirty="0">
                <a:latin typeface="Arial" panose="020B0604020202020204" pitchFamily="34" charset="0"/>
                <a:ea typeface="Calibri" panose="020F0502020204030204" pitchFamily="34" charset="0"/>
                <a:cs typeface="Arial" panose="020B0604020202020204" pitchFamily="34" charset="0"/>
              </a:rPr>
              <a:t> </a:t>
            </a:r>
            <a:r>
              <a:rPr lang="ru-RU" u="sng" dirty="0">
                <a:latin typeface="Arial" panose="020B0604020202020204" pitchFamily="34" charset="0"/>
                <a:ea typeface="Calibri" panose="020F0502020204030204" pitchFamily="34" charset="0"/>
                <a:cs typeface="Arial" panose="020B0604020202020204" pitchFamily="34" charset="0"/>
              </a:rPr>
              <a:t>картину бедствия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треск ломающихся вёсел</a:t>
            </a:r>
            <a:r>
              <a:rPr lang="ru-RU" u="sng" dirty="0">
                <a:latin typeface="Arial" panose="020B0604020202020204" pitchFamily="34" charset="0"/>
                <a:ea typeface="Calibri" panose="020F0502020204030204" pitchFamily="34" charset="0"/>
                <a:cs typeface="Arial" panose="020B0604020202020204" pitchFamily="34" charset="0"/>
              </a:rPr>
              <a:t>»,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перекошенные рты на матросских лицах</a:t>
            </a:r>
            <a:r>
              <a:rPr lang="ru-RU" u="sng" dirty="0">
                <a:latin typeface="Arial" panose="020B0604020202020204" pitchFamily="34" charset="0"/>
                <a:ea typeface="Calibri" panose="020F0502020204030204" pitchFamily="34" charset="0"/>
                <a:cs typeface="Arial" panose="020B0604020202020204" pitchFamily="34" charset="0"/>
              </a:rPr>
              <a:t>»,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израненные, простывшие</a:t>
            </a:r>
            <a:r>
              <a:rPr lang="ru-RU" u="sng" dirty="0">
                <a:latin typeface="Arial" panose="020B0604020202020204" pitchFamily="34" charset="0"/>
                <a:ea typeface="Calibri" panose="020F0502020204030204" pitchFamily="34" charset="0"/>
                <a:cs typeface="Arial" panose="020B0604020202020204" pitchFamily="34" charset="0"/>
              </a:rPr>
              <a:t>»), а главное – так же </a:t>
            </a:r>
            <a:r>
              <a:rPr lang="ru-RU" b="1" u="sng" dirty="0">
                <a:latin typeface="Arial" panose="020B0604020202020204" pitchFamily="34" charset="0"/>
                <a:ea typeface="Calibri" panose="020F0502020204030204" pitchFamily="34" charset="0"/>
                <a:cs typeface="Arial" panose="020B0604020202020204" pitchFamily="34" charset="0"/>
              </a:rPr>
              <a:t>немногословно </a:t>
            </a:r>
            <a:r>
              <a:rPr lang="ru-RU" b="1" u="sng" dirty="0">
                <a:solidFill>
                  <a:srgbClr val="FF0000"/>
                </a:solidFill>
                <a:latin typeface="Arial" panose="020B0604020202020204" pitchFamily="34" charset="0"/>
                <a:ea typeface="Calibri" panose="020F0502020204030204" pitchFamily="34" charset="0"/>
                <a:cs typeface="Arial" panose="020B0604020202020204" pitchFamily="34" charset="0"/>
              </a:rPr>
              <a:t>фиксирует результат</a:t>
            </a:r>
            <a:r>
              <a:rPr lang="ru-RU" u="sng" dirty="0">
                <a:latin typeface="Arial" panose="020B0604020202020204" pitchFamily="34" charset="0"/>
                <a:ea typeface="Calibri" panose="020F0502020204030204" pitchFamily="34" charset="0"/>
                <a:cs typeface="Arial" panose="020B0604020202020204" pitchFamily="34" charset="0"/>
              </a:rPr>
              <a:t>, </a:t>
            </a:r>
            <a:r>
              <a:rPr lang="ru-RU" b="1" u="sng" dirty="0">
                <a:latin typeface="Arial" panose="020B0604020202020204" pitchFamily="34" charset="0"/>
                <a:ea typeface="Calibri" panose="020F0502020204030204" pitchFamily="34" charset="0"/>
                <a:cs typeface="Arial" panose="020B0604020202020204" pitchFamily="34" charset="0"/>
              </a:rPr>
              <a:t>сообщая, </a:t>
            </a:r>
            <a:r>
              <a:rPr lang="ru-RU" u="sng" dirty="0">
                <a:latin typeface="Arial" panose="020B0604020202020204" pitchFamily="34" charset="0"/>
                <a:ea typeface="Calibri" panose="020F0502020204030204" pitchFamily="34" charset="0"/>
                <a:cs typeface="Arial" panose="020B0604020202020204" pitchFamily="34" charset="0"/>
              </a:rPr>
              <a:t>какой ценой Шаталов «</a:t>
            </a:r>
            <a:r>
              <a:rPr lang="ru-RU" u="sng" dirty="0">
                <a:solidFill>
                  <a:srgbClr val="000000"/>
                </a:solidFill>
                <a:latin typeface="Arial" panose="020B0604020202020204" pitchFamily="34" charset="0"/>
                <a:ea typeface="Calibri" panose="020F0502020204030204" pitchFamily="34" charset="0"/>
                <a:cs typeface="Arial" panose="020B0604020202020204" pitchFamily="34" charset="0"/>
              </a:rPr>
              <a:t>от документации избавился».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И тогда мы понимаем, почему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автор, рассказывая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об этом «рядовом случае»,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употребляет</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слова «авантюра», «лихачество», </a:t>
            </a:r>
            <a:r>
              <a:rPr lang="ru-RU" b="1" dirty="0">
                <a:solidFill>
                  <a:srgbClr val="000000"/>
                </a:solidFill>
                <a:latin typeface="Arial" panose="020B0604020202020204" pitchFamily="34" charset="0"/>
                <a:ea typeface="Calibri" panose="020F0502020204030204" pitchFamily="34" charset="0"/>
                <a:cs typeface="Arial" panose="020B0604020202020204" pitchFamily="34" charset="0"/>
              </a:rPr>
              <a:t>добавляя  </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определение «неоправданное».</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07000"/>
              </a:lnSpc>
              <a:spcAft>
                <a:spcPts val="0"/>
              </a:spcAft>
              <a:defRPr/>
            </a:pP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Безусловно, человек должен нести ответственность за свои поступки, особенно если от него зависят другие люди. Такова позиция В.В. </a:t>
            </a:r>
            <a:r>
              <a:rPr lang="ru-RU" dirty="0" err="1">
                <a:solidFill>
                  <a:srgbClr val="000000"/>
                </a:solidFill>
                <a:latin typeface="Arial" panose="020B0604020202020204" pitchFamily="34" charset="0"/>
                <a:ea typeface="Calibri" panose="020F0502020204030204" pitchFamily="34" charset="0"/>
                <a:cs typeface="Arial" panose="020B0604020202020204" pitchFamily="34" charset="0"/>
              </a:rPr>
              <a:t>Конецкого</a:t>
            </a:r>
            <a:r>
              <a:rPr lang="ru-RU"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ru-RU" sz="1600" dirty="0">
              <a:latin typeface="Arial" panose="020B0604020202020204" pitchFamily="34" charset="0"/>
              <a:ea typeface="Calibri" panose="020F0502020204030204" pitchFamily="34" charset="0"/>
              <a:cs typeface="Arial" panose="020B0604020202020204" pitchFamily="34" charset="0"/>
            </a:endParaRPr>
          </a:p>
          <a:p>
            <a:pPr indent="450215" algn="just">
              <a:lnSpc>
                <a:spcPct val="107000"/>
              </a:lnSpc>
              <a:spcAft>
                <a:spcPts val="0"/>
              </a:spcAft>
              <a:defRPr/>
            </a:pPr>
            <a:r>
              <a:rPr lang="ru-RU" dirty="0">
                <a:latin typeface="Arial" panose="020B0604020202020204" pitchFamily="34" charset="0"/>
                <a:ea typeface="Calibri" panose="020F0502020204030204" pitchFamily="34" charset="0"/>
                <a:cs typeface="Arial" panose="020B0604020202020204" pitchFamily="34" charset="0"/>
              </a:rPr>
              <a:t>Я полностью согласен с автором: </a:t>
            </a:r>
            <a:r>
              <a:rPr lang="ru-RU" b="1" dirty="0">
                <a:latin typeface="Arial" panose="020B0604020202020204" pitchFamily="34" charset="0"/>
                <a:ea typeface="Calibri" panose="020F0502020204030204" pitchFamily="34" charset="0"/>
                <a:cs typeface="Arial" panose="020B0604020202020204" pitchFamily="34" charset="0"/>
              </a:rPr>
              <a:t>действительно, каждый должен думать о последствиях своих действий</a:t>
            </a:r>
            <a:r>
              <a:rPr lang="ru-RU"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ru-RU" b="1" dirty="0">
                <a:solidFill>
                  <a:srgbClr val="FF0000"/>
                </a:solidFill>
                <a:latin typeface="Arial" panose="020B0604020202020204" pitchFamily="34" charset="0"/>
                <a:ea typeface="Calibri" panose="020F0502020204030204" pitchFamily="34" charset="0"/>
                <a:cs typeface="Arial" panose="020B0604020202020204" pitchFamily="34" charset="0"/>
              </a:rPr>
              <a:t>Ведь от безответственности человека зачастую страдают окружающие. И ни любовь к морю, ни жажда подвига не оправдают тебя, если ты не способен ответить  за себя и свои поступки перед другими людьми</a:t>
            </a:r>
            <a:r>
              <a:rPr lang="ru-RU"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ru-RU" sz="16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31993"/>
          </a:xfrm>
        </p:spPr>
        <p:txBody>
          <a:bodyPr/>
          <a:lstStyle/>
          <a:p>
            <a:pPr algn="ctr"/>
            <a:r>
              <a:rPr lang="ru-RU" b="1" dirty="0" smtClean="0">
                <a:latin typeface="Arial" panose="020B0604020202020204" pitchFamily="34" charset="0"/>
                <a:cs typeface="Arial" panose="020B0604020202020204" pitchFamily="34" charset="0"/>
              </a:rPr>
              <a:t>Пособия-помощники</a:t>
            </a:r>
            <a:endParaRPr lang="ru-RU" b="1" dirty="0">
              <a:latin typeface="Arial" panose="020B0604020202020204" pitchFamily="34" charset="0"/>
              <a:cs typeface="Arial" panose="020B0604020202020204" pitchFamily="34" charset="0"/>
            </a:endParaRPr>
          </a:p>
        </p:txBody>
      </p:sp>
      <p:pic>
        <p:nvPicPr>
          <p:cNvPr id="4" name="Picture 2" descr="E:\Reklama2016\Каталог_ЕГЭ2017\Обложки\ОГЭ\Русский язык\JPG\978-5-377-12391-0-01.jpg"/>
          <p:cNvPicPr>
            <a:picLocks noGrp="1" noChangeAspect="1" noChangeArrowheads="1"/>
          </p:cNvPicPr>
          <p:nvPr>
            <p:ph type="tbl" idx="1"/>
          </p:nvPr>
        </p:nvPicPr>
        <p:blipFill>
          <a:blip r:embed="rId2" cstate="print"/>
          <a:srcRect/>
          <a:stretch>
            <a:fillRect/>
          </a:stretch>
        </p:blipFill>
        <p:spPr bwMode="auto">
          <a:xfrm>
            <a:off x="1287592" y="1495791"/>
            <a:ext cx="1679448" cy="2520696"/>
          </a:xfrm>
          <a:prstGeom prst="rect">
            <a:avLst/>
          </a:prstGeom>
          <a:noFill/>
        </p:spPr>
      </p:pic>
      <p:pic>
        <p:nvPicPr>
          <p:cNvPr id="5" name="Picture 8" descr="\\V26\обложки\ОГЭ\Русский\jpg\OGE_ru01_ТТ60x90f_YPG2019-01.jpg"/>
          <p:cNvPicPr>
            <a:picLocks noChangeAspect="1" noChangeArrowheads="1"/>
          </p:cNvPicPr>
          <p:nvPr/>
        </p:nvPicPr>
        <p:blipFill>
          <a:blip r:embed="rId3" cstate="print"/>
          <a:srcRect/>
          <a:stretch>
            <a:fillRect/>
          </a:stretch>
        </p:blipFill>
        <p:spPr bwMode="auto">
          <a:xfrm>
            <a:off x="3639143" y="1495791"/>
            <a:ext cx="1805789" cy="2520696"/>
          </a:xfrm>
          <a:prstGeom prst="rect">
            <a:avLst/>
          </a:prstGeom>
          <a:noFill/>
        </p:spPr>
      </p:pic>
      <p:pic>
        <p:nvPicPr>
          <p:cNvPr id="6" name="Picture 2" descr="\\V26\обложки\ОГЭ\Русский\jpg\ОГЭ01Rus_prak60x90_2019-01.jpg"/>
          <p:cNvPicPr>
            <a:picLocks noChangeAspect="1" noChangeArrowheads="1"/>
          </p:cNvPicPr>
          <p:nvPr/>
        </p:nvPicPr>
        <p:blipFill>
          <a:blip r:embed="rId4" cstate="print"/>
          <a:srcRect/>
          <a:stretch>
            <a:fillRect/>
          </a:stretch>
        </p:blipFill>
        <p:spPr bwMode="auto">
          <a:xfrm>
            <a:off x="6252185" y="1495790"/>
            <a:ext cx="1745657" cy="2524802"/>
          </a:xfrm>
          <a:prstGeom prst="rect">
            <a:avLst/>
          </a:prstGeom>
          <a:noFill/>
          <a:ln w="19050">
            <a:solidFill>
              <a:srgbClr val="99CCFF"/>
            </a:solidFill>
          </a:ln>
        </p:spPr>
      </p:pic>
      <p:pic>
        <p:nvPicPr>
          <p:cNvPr id="7" name="Picture 3" descr="\\V26\обложки\ОГЭ\Русский\jpg\OGE_Rus_ET60x90IT_YPG2019-01.jpg"/>
          <p:cNvPicPr>
            <a:picLocks noChangeAspect="1" noChangeArrowheads="1"/>
          </p:cNvPicPr>
          <p:nvPr/>
        </p:nvPicPr>
        <p:blipFill>
          <a:blip r:embed="rId5" cstate="print"/>
          <a:srcRect/>
          <a:stretch>
            <a:fillRect/>
          </a:stretch>
        </p:blipFill>
        <p:spPr bwMode="auto">
          <a:xfrm>
            <a:off x="8805095" y="1495791"/>
            <a:ext cx="1625609" cy="2520696"/>
          </a:xfrm>
          <a:prstGeom prst="rect">
            <a:avLst/>
          </a:prstGeom>
          <a:noFill/>
          <a:ln w="19050">
            <a:solidFill>
              <a:srgbClr val="99CCFF"/>
            </a:solidFill>
          </a:ln>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5833" y="4119142"/>
            <a:ext cx="1584165" cy="2738858"/>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6170" y="4157972"/>
            <a:ext cx="1668543" cy="2700028"/>
          </a:xfrm>
          <a:prstGeom prst="rect">
            <a:avLst/>
          </a:prstGeom>
        </p:spPr>
      </p:pic>
      <p:pic>
        <p:nvPicPr>
          <p:cNvPr id="10" name="Picture 2" descr="\\V26\обложки\ЕГЭ\Русский\JPG\rus_sochinenia_60х90_trenazer_2019-01.jpg"/>
          <p:cNvPicPr>
            <a:picLocks noChangeAspect="1" noChangeArrowheads="1"/>
          </p:cNvPicPr>
          <p:nvPr/>
        </p:nvPicPr>
        <p:blipFill>
          <a:blip r:embed="rId8" cstate="print"/>
          <a:srcRect/>
          <a:stretch>
            <a:fillRect/>
          </a:stretch>
        </p:blipFill>
        <p:spPr bwMode="auto">
          <a:xfrm>
            <a:off x="408141" y="4275029"/>
            <a:ext cx="1681234" cy="2535640"/>
          </a:xfrm>
          <a:prstGeom prst="rect">
            <a:avLst/>
          </a:prstGeom>
          <a:noFill/>
          <a:ln w="19050">
            <a:solidFill>
              <a:srgbClr val="99CCFF"/>
            </a:solidFill>
          </a:ln>
        </p:spPr>
      </p:pic>
      <p:pic>
        <p:nvPicPr>
          <p:cNvPr id="11" name="Picture 3" descr="\\V26\обложки\ЕГЭ\Русский\JPG\100b_04ru2018-01.jpg"/>
          <p:cNvPicPr>
            <a:picLocks noChangeAspect="1" noChangeArrowheads="1"/>
          </p:cNvPicPr>
          <p:nvPr/>
        </p:nvPicPr>
        <p:blipFill>
          <a:blip r:embed="rId9" cstate="print"/>
          <a:srcRect/>
          <a:stretch>
            <a:fillRect/>
          </a:stretch>
        </p:blipFill>
        <p:spPr bwMode="auto">
          <a:xfrm>
            <a:off x="2805291" y="4270922"/>
            <a:ext cx="1736746" cy="2539747"/>
          </a:xfrm>
          <a:prstGeom prst="rect">
            <a:avLst/>
          </a:prstGeom>
          <a:noFill/>
          <a:ln w="19050">
            <a:solidFill>
              <a:srgbClr val="99CCFF"/>
            </a:solidFill>
          </a:ln>
        </p:spPr>
      </p:pic>
      <p:pic>
        <p:nvPicPr>
          <p:cNvPr id="12" name="Picture 2" descr="\\V26\обложки\ЕГЭ\Русский\JPG\100b_03ru2018-01.jpg"/>
          <p:cNvPicPr>
            <a:picLocks noChangeAspect="1" noChangeArrowheads="1"/>
          </p:cNvPicPr>
          <p:nvPr/>
        </p:nvPicPr>
        <p:blipFill>
          <a:blip r:embed="rId10" cstate="print"/>
          <a:srcRect/>
          <a:stretch>
            <a:fillRect/>
          </a:stretch>
        </p:blipFill>
        <p:spPr bwMode="auto">
          <a:xfrm>
            <a:off x="5223171" y="4311165"/>
            <a:ext cx="1745657" cy="2551667"/>
          </a:xfrm>
          <a:prstGeom prst="rect">
            <a:avLst/>
          </a:prstGeom>
          <a:noFill/>
          <a:ln w="19050">
            <a:solidFill>
              <a:srgbClr val="99CCFF"/>
            </a:solidFill>
          </a:ln>
        </p:spPr>
      </p:pic>
    </p:spTree>
    <p:extLst>
      <p:ext uri="{BB962C8B-B14F-4D97-AF65-F5344CB8AC3E}">
        <p14:creationId xmlns:p14="http://schemas.microsoft.com/office/powerpoint/2010/main" val="863410460"/>
      </p:ext>
    </p:extLst>
  </p:cSld>
  <p:clrMapOvr>
    <a:masterClrMapping/>
  </p:clrMapOvr>
  <p:transition>
    <p:cover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9" descr="shutterstock_149636930"/>
          <p:cNvPicPr>
            <a:picLocks noChangeAspect="1" noChangeArrowheads="1"/>
          </p:cNvPicPr>
          <p:nvPr/>
        </p:nvPicPr>
        <p:blipFill>
          <a:blip r:embed="rId2"/>
          <a:srcRect/>
          <a:stretch>
            <a:fillRect/>
          </a:stretch>
        </p:blipFill>
        <p:spPr bwMode="auto">
          <a:xfrm>
            <a:off x="2424113" y="333375"/>
            <a:ext cx="7488237" cy="4238625"/>
          </a:xfrm>
          <a:prstGeom prst="rect">
            <a:avLst/>
          </a:prstGeom>
          <a:noFill/>
          <a:ln w="9525">
            <a:noFill/>
            <a:miter lim="800000"/>
            <a:headEnd/>
            <a:tailEnd/>
          </a:ln>
        </p:spPr>
      </p:pic>
      <p:sp>
        <p:nvSpPr>
          <p:cNvPr id="100354" name="Rectangle 10"/>
          <p:cNvSpPr>
            <a:spLocks noChangeArrowheads="1"/>
          </p:cNvSpPr>
          <p:nvPr/>
        </p:nvSpPr>
        <p:spPr bwMode="auto">
          <a:xfrm>
            <a:off x="2782888" y="836613"/>
            <a:ext cx="792162" cy="720725"/>
          </a:xfrm>
          <a:prstGeom prst="rect">
            <a:avLst/>
          </a:prstGeom>
          <a:solidFill>
            <a:srgbClr val="CC0000"/>
          </a:solidFill>
          <a:ln w="9525">
            <a:noFill/>
            <a:miter lim="800000"/>
            <a:headEnd/>
            <a:tailEnd/>
          </a:ln>
        </p:spPr>
        <p:txBody>
          <a:bodyPr wrap="none" anchor="ctr"/>
          <a:lstStyle/>
          <a:p>
            <a:endParaRPr lang="ru-RU" altLang="ru-RU" i="1"/>
          </a:p>
        </p:txBody>
      </p:sp>
      <p:sp>
        <p:nvSpPr>
          <p:cNvPr id="100355" name="Rectangle 11"/>
          <p:cNvSpPr>
            <a:spLocks noChangeArrowheads="1"/>
          </p:cNvSpPr>
          <p:nvPr/>
        </p:nvSpPr>
        <p:spPr bwMode="auto">
          <a:xfrm>
            <a:off x="5303838" y="836613"/>
            <a:ext cx="792162" cy="720725"/>
          </a:xfrm>
          <a:prstGeom prst="rect">
            <a:avLst/>
          </a:prstGeom>
          <a:solidFill>
            <a:srgbClr val="CC0000"/>
          </a:solidFill>
          <a:ln w="9525">
            <a:noFill/>
            <a:miter lim="800000"/>
            <a:headEnd/>
            <a:tailEnd/>
          </a:ln>
        </p:spPr>
        <p:txBody>
          <a:bodyPr wrap="none" anchor="ctr"/>
          <a:lstStyle/>
          <a:p>
            <a:endParaRPr lang="ru-RU" altLang="ru-RU" i="1"/>
          </a:p>
        </p:txBody>
      </p:sp>
      <p:sp>
        <p:nvSpPr>
          <p:cNvPr id="100356" name="Rectangle 12"/>
          <p:cNvSpPr>
            <a:spLocks noChangeArrowheads="1"/>
          </p:cNvSpPr>
          <p:nvPr/>
        </p:nvSpPr>
        <p:spPr bwMode="auto">
          <a:xfrm>
            <a:off x="7824788" y="836613"/>
            <a:ext cx="792162" cy="720725"/>
          </a:xfrm>
          <a:prstGeom prst="rect">
            <a:avLst/>
          </a:prstGeom>
          <a:solidFill>
            <a:srgbClr val="CC0000"/>
          </a:solidFill>
          <a:ln w="9525">
            <a:noFill/>
            <a:miter lim="800000"/>
            <a:headEnd/>
            <a:tailEnd/>
          </a:ln>
        </p:spPr>
        <p:txBody>
          <a:bodyPr wrap="none" anchor="ctr"/>
          <a:lstStyle/>
          <a:p>
            <a:endParaRPr lang="ru-RU" altLang="ru-RU" i="1"/>
          </a:p>
        </p:txBody>
      </p:sp>
      <p:sp>
        <p:nvSpPr>
          <p:cNvPr id="100357" name="WordArt 13"/>
          <p:cNvSpPr>
            <a:spLocks noChangeArrowheads="1" noChangeShapeType="1" noTextEdit="1"/>
          </p:cNvSpPr>
          <p:nvPr/>
        </p:nvSpPr>
        <p:spPr bwMode="auto">
          <a:xfrm>
            <a:off x="2855913" y="981075"/>
            <a:ext cx="641350" cy="495300"/>
          </a:xfrm>
          <a:prstGeom prst="rect">
            <a:avLst/>
          </a:prstGeom>
        </p:spPr>
        <p:txBody>
          <a:bodyPr wrap="none" fromWordArt="1">
            <a:prstTxWarp prst="textPlain">
              <a:avLst>
                <a:gd name="adj" fmla="val 50000"/>
              </a:avLst>
            </a:prstTxWarp>
          </a:bodyPr>
          <a:lstStyle/>
          <a:p>
            <a:pPr algn="ctr"/>
            <a:r>
              <a:rPr lang="ru-RU" sz="2800" kern="10">
                <a:ln w="9525">
                  <a:solidFill>
                    <a:srgbClr val="000000"/>
                  </a:solidFill>
                  <a:round/>
                  <a:headEnd/>
                  <a:tailEnd/>
                </a:ln>
                <a:solidFill>
                  <a:srgbClr val="FFFFFF"/>
                </a:solidFill>
                <a:latin typeface="Arial Black"/>
              </a:rPr>
              <a:t>100</a:t>
            </a:r>
          </a:p>
        </p:txBody>
      </p:sp>
      <p:sp>
        <p:nvSpPr>
          <p:cNvPr id="100358" name="WordArt 14"/>
          <p:cNvSpPr>
            <a:spLocks noChangeArrowheads="1" noChangeShapeType="1" noTextEdit="1"/>
          </p:cNvSpPr>
          <p:nvPr/>
        </p:nvSpPr>
        <p:spPr bwMode="auto">
          <a:xfrm>
            <a:off x="7896225" y="908050"/>
            <a:ext cx="641350" cy="495300"/>
          </a:xfrm>
          <a:prstGeom prst="rect">
            <a:avLst/>
          </a:prstGeom>
        </p:spPr>
        <p:txBody>
          <a:bodyPr wrap="none" fromWordArt="1">
            <a:prstTxWarp prst="textPlain">
              <a:avLst>
                <a:gd name="adj" fmla="val 50000"/>
              </a:avLst>
            </a:prstTxWarp>
          </a:bodyPr>
          <a:lstStyle/>
          <a:p>
            <a:pPr algn="ctr"/>
            <a:r>
              <a:rPr lang="ru-RU" sz="2800" kern="10">
                <a:ln w="9525">
                  <a:solidFill>
                    <a:srgbClr val="000000"/>
                  </a:solidFill>
                  <a:round/>
                  <a:headEnd/>
                  <a:tailEnd/>
                </a:ln>
                <a:solidFill>
                  <a:srgbClr val="FFFFFF"/>
                </a:solidFill>
                <a:latin typeface="Arial Black"/>
              </a:rPr>
              <a:t>100</a:t>
            </a:r>
          </a:p>
        </p:txBody>
      </p:sp>
      <p:sp>
        <p:nvSpPr>
          <p:cNvPr id="100359" name="WordArt 15"/>
          <p:cNvSpPr>
            <a:spLocks noChangeArrowheads="1" noChangeShapeType="1" noTextEdit="1"/>
          </p:cNvSpPr>
          <p:nvPr/>
        </p:nvSpPr>
        <p:spPr bwMode="auto">
          <a:xfrm>
            <a:off x="5375275" y="981075"/>
            <a:ext cx="641350" cy="495300"/>
          </a:xfrm>
          <a:prstGeom prst="rect">
            <a:avLst/>
          </a:prstGeom>
        </p:spPr>
        <p:txBody>
          <a:bodyPr wrap="none" fromWordArt="1">
            <a:prstTxWarp prst="textPlain">
              <a:avLst>
                <a:gd name="adj" fmla="val 50000"/>
              </a:avLst>
            </a:prstTxWarp>
          </a:bodyPr>
          <a:lstStyle/>
          <a:p>
            <a:pPr algn="ctr"/>
            <a:r>
              <a:rPr lang="ru-RU" sz="2800" kern="10">
                <a:ln w="9525">
                  <a:solidFill>
                    <a:srgbClr val="000000"/>
                  </a:solidFill>
                  <a:round/>
                  <a:headEnd/>
                  <a:tailEnd/>
                </a:ln>
                <a:solidFill>
                  <a:srgbClr val="FFFFFF"/>
                </a:solidFill>
                <a:latin typeface="Arial Black"/>
              </a:rPr>
              <a:t>100</a:t>
            </a:r>
          </a:p>
        </p:txBody>
      </p:sp>
      <p:sp>
        <p:nvSpPr>
          <p:cNvPr id="100360" name="WordArt 16"/>
          <p:cNvSpPr>
            <a:spLocks noChangeArrowheads="1" noChangeShapeType="1" noTextEdit="1"/>
          </p:cNvSpPr>
          <p:nvPr/>
        </p:nvSpPr>
        <p:spPr bwMode="auto">
          <a:xfrm>
            <a:off x="3287713" y="4508500"/>
            <a:ext cx="6121400" cy="792163"/>
          </a:xfrm>
          <a:prstGeom prst="rect">
            <a:avLst/>
          </a:prstGeom>
        </p:spPr>
        <p:txBody>
          <a:bodyPr wrap="none" fromWordArt="1">
            <a:prstTxWarp prst="textInflate">
              <a:avLst>
                <a:gd name="adj" fmla="val 13634"/>
              </a:avLst>
            </a:prstTxWarp>
          </a:bodyPr>
          <a:lstStyle/>
          <a:p>
            <a:pPr algn="ctr"/>
            <a:r>
              <a:rPr lang="ru-RU" sz="4400" b="1" kern="10">
                <a:ln w="9525">
                  <a:noFill/>
                  <a:round/>
                  <a:headEnd/>
                  <a:tailEnd/>
                </a:ln>
                <a:solidFill>
                  <a:srgbClr val="CC0000"/>
                </a:solidFill>
                <a:latin typeface="Monotype Corsiva"/>
              </a:rPr>
              <a:t>Высоких баллов на экзамене!</a:t>
            </a:r>
          </a:p>
        </p:txBody>
      </p:sp>
      <p:sp>
        <p:nvSpPr>
          <p:cNvPr id="100361" name="WordArt 6"/>
          <p:cNvSpPr>
            <a:spLocks noChangeArrowheads="1" noChangeShapeType="1" noTextEdit="1"/>
          </p:cNvSpPr>
          <p:nvPr/>
        </p:nvSpPr>
        <p:spPr bwMode="auto">
          <a:xfrm>
            <a:off x="1919288" y="6381750"/>
            <a:ext cx="8351837" cy="339725"/>
          </a:xfrm>
          <a:prstGeom prst="rect">
            <a:avLst/>
          </a:prstGeom>
        </p:spPr>
        <p:txBody>
          <a:bodyPr wrap="none" fromWordArt="1">
            <a:prstTxWarp prst="textPlain">
              <a:avLst>
                <a:gd name="adj" fmla="val 50000"/>
              </a:avLst>
            </a:prstTxWarp>
          </a:bodyPr>
          <a:lstStyle/>
          <a:p>
            <a:pPr algn="ctr"/>
            <a:r>
              <a:rPr lang="ru-RU" b="1" kern="10">
                <a:ln w="9525">
                  <a:solidFill>
                    <a:srgbClr val="000000"/>
                  </a:solidFill>
                  <a:round/>
                  <a:headEnd/>
                  <a:tailEnd/>
                </a:ln>
                <a:latin typeface="+mn-lt"/>
                <a:ea typeface="+mn-lt"/>
                <a:cs typeface="+mn-lt"/>
              </a:rPr>
              <a:t>Егораева Г.Т., руководитель департамента методологии АНО НЦИО, Москва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p:cNvPicPr>
            <a:picLocks noChangeAspect="1"/>
          </p:cNvPicPr>
          <p:nvPr/>
        </p:nvPicPr>
        <p:blipFill>
          <a:blip r:embed="rId2"/>
          <a:srcRect/>
          <a:stretch>
            <a:fillRect/>
          </a:stretch>
        </p:blipFill>
        <p:spPr bwMode="auto">
          <a:xfrm>
            <a:off x="644525" y="495300"/>
            <a:ext cx="10607675" cy="62357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897" y="1047889"/>
            <a:ext cx="10165283" cy="1200329"/>
          </a:xfrm>
          <a:prstGeom prst="rect">
            <a:avLst/>
          </a:prstGeom>
        </p:spPr>
        <p:txBody>
          <a:bodyPr wrap="none">
            <a:spAutoFit/>
          </a:bodyPr>
          <a:lstStyle/>
          <a:p>
            <a:pPr marL="0" indent="0" algn="ctr">
              <a:buNone/>
            </a:pPr>
            <a:r>
              <a:rPr lang="en-US" sz="7200" b="1" dirty="0"/>
              <a:t>galinaland@rambler.ru</a:t>
            </a:r>
            <a:endParaRPr lang="ru-RU" sz="72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837" y="2922309"/>
            <a:ext cx="5989163" cy="3886200"/>
          </a:xfrm>
          <a:prstGeom prst="rect">
            <a:avLst/>
          </a:prstGeom>
        </p:spPr>
      </p:pic>
    </p:spTree>
    <p:extLst>
      <p:ext uri="{BB962C8B-B14F-4D97-AF65-F5344CB8AC3E}">
        <p14:creationId xmlns:p14="http://schemas.microsoft.com/office/powerpoint/2010/main" val="3695734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Содержимое 2"/>
          <p:cNvSpPr>
            <a:spLocks noGrp="1"/>
          </p:cNvSpPr>
          <p:nvPr>
            <p:ph idx="1"/>
          </p:nvPr>
        </p:nvSpPr>
        <p:spPr>
          <a:xfrm>
            <a:off x="409575" y="188913"/>
            <a:ext cx="10007600" cy="5937250"/>
          </a:xfrm>
        </p:spPr>
        <p:txBody>
          <a:bodyPr/>
          <a:lstStyle/>
          <a:p>
            <a:pPr eaLnBrk="1" hangingPunct="1">
              <a:buFont typeface="Arial" charset="0"/>
              <a:buNone/>
            </a:pPr>
            <a:r>
              <a:rPr lang="ru-RU" sz="1400" smtClean="0"/>
              <a:t>         </a:t>
            </a:r>
            <a:r>
              <a:rPr lang="ru-RU" sz="1400" b="1" smtClean="0">
                <a:latin typeface="Arial" charset="0"/>
              </a:rPr>
              <a:t>Удачи вам, сельские и городские</a:t>
            </a:r>
            <a:br>
              <a:rPr lang="ru-RU" sz="1400" b="1" smtClean="0">
                <a:latin typeface="Arial" charset="0"/>
              </a:rPr>
            </a:br>
            <a:r>
              <a:rPr lang="ru-RU" sz="1400" b="1" smtClean="0">
                <a:latin typeface="Arial" charset="0"/>
              </a:rPr>
              <a:t>уважаемые учителя,</a:t>
            </a:r>
            <a:br>
              <a:rPr lang="ru-RU" sz="1400" b="1" smtClean="0">
                <a:latin typeface="Arial" charset="0"/>
              </a:rPr>
            </a:br>
            <a:r>
              <a:rPr lang="ru-RU" sz="1400" b="1" smtClean="0">
                <a:latin typeface="Arial" charset="0"/>
              </a:rPr>
              <a:t>добрые, злые и никакие</a:t>
            </a:r>
            <a:br>
              <a:rPr lang="ru-RU" sz="1400" b="1" smtClean="0">
                <a:latin typeface="Arial" charset="0"/>
              </a:rPr>
            </a:br>
            <a:r>
              <a:rPr lang="ru-RU" sz="1400" b="1" smtClean="0">
                <a:latin typeface="Arial" charset="0"/>
              </a:rPr>
              <a:t>капитаны на мостике корабля!</a:t>
            </a:r>
            <a:br>
              <a:rPr lang="ru-RU" sz="1400" b="1" smtClean="0">
                <a:latin typeface="Arial" charset="0"/>
              </a:rPr>
            </a:br>
            <a:r>
              <a:rPr lang="ru-RU" sz="1400" b="1" smtClean="0">
                <a:latin typeface="Arial" charset="0"/>
              </a:rPr>
              <a:t>Удачи вам, дебютанты и асы, удачи!</a:t>
            </a:r>
            <a:br>
              <a:rPr lang="ru-RU" sz="1400" b="1" smtClean="0">
                <a:latin typeface="Arial" charset="0"/>
              </a:rPr>
            </a:br>
            <a:r>
              <a:rPr lang="ru-RU" sz="1400" b="1" smtClean="0">
                <a:latin typeface="Arial" charset="0"/>
              </a:rPr>
              <a:t>Особенно по утрам,</a:t>
            </a:r>
            <a:br>
              <a:rPr lang="ru-RU" sz="1400" b="1" smtClean="0">
                <a:latin typeface="Arial" charset="0"/>
              </a:rPr>
            </a:br>
            <a:r>
              <a:rPr lang="ru-RU" sz="1400" b="1" smtClean="0">
                <a:latin typeface="Arial" charset="0"/>
              </a:rPr>
              <a:t>когда вы входите в школьные классы,</a:t>
            </a:r>
            <a:br>
              <a:rPr lang="ru-RU" sz="1400" b="1" smtClean="0">
                <a:latin typeface="Arial" charset="0"/>
              </a:rPr>
            </a:br>
            <a:r>
              <a:rPr lang="ru-RU" sz="1400" b="1" smtClean="0">
                <a:latin typeface="Arial" charset="0"/>
              </a:rPr>
              <a:t>одни – как в клетку, другие – как в храм.</a:t>
            </a:r>
            <a:br>
              <a:rPr lang="ru-RU" sz="1400" b="1" smtClean="0">
                <a:latin typeface="Arial" charset="0"/>
              </a:rPr>
            </a:br>
            <a:r>
              <a:rPr lang="ru-RU" sz="1400" b="1" smtClean="0">
                <a:latin typeface="Arial" charset="0"/>
              </a:rPr>
              <a:t>Удачи вам, занятые делами,</a:t>
            </a:r>
            <a:br>
              <a:rPr lang="ru-RU" sz="1400" b="1" smtClean="0">
                <a:latin typeface="Arial" charset="0"/>
              </a:rPr>
            </a:br>
            <a:r>
              <a:rPr lang="ru-RU" sz="1400" b="1" smtClean="0">
                <a:latin typeface="Arial" charset="0"/>
              </a:rPr>
              <a:t>которых не завершить все равно,</a:t>
            </a:r>
            <a:br>
              <a:rPr lang="ru-RU" sz="1400" b="1" smtClean="0">
                <a:latin typeface="Arial" charset="0"/>
              </a:rPr>
            </a:br>
            <a:r>
              <a:rPr lang="ru-RU" sz="1400" b="1" smtClean="0">
                <a:latin typeface="Arial" charset="0"/>
              </a:rPr>
              <a:t>накрепко скованные кандалами</a:t>
            </a:r>
            <a:br>
              <a:rPr lang="ru-RU" sz="1400" b="1" smtClean="0">
                <a:latin typeface="Arial" charset="0"/>
              </a:rPr>
            </a:br>
            <a:r>
              <a:rPr lang="ru-RU" sz="1400" b="1" smtClean="0">
                <a:latin typeface="Arial" charset="0"/>
              </a:rPr>
              <a:t>инструкций и окриков из гороно.</a:t>
            </a:r>
            <a:br>
              <a:rPr lang="ru-RU" sz="1400" b="1" smtClean="0">
                <a:latin typeface="Arial" charset="0"/>
              </a:rPr>
            </a:br>
            <a:r>
              <a:rPr lang="ru-RU" sz="1400" b="1" smtClean="0">
                <a:latin typeface="Arial" charset="0"/>
              </a:rPr>
              <a:t>Удачи вам, по-разному выглядящие,</a:t>
            </a:r>
            <a:br>
              <a:rPr lang="ru-RU" sz="1400" b="1" smtClean="0">
                <a:latin typeface="Arial" charset="0"/>
              </a:rPr>
            </a:br>
            <a:r>
              <a:rPr lang="ru-RU" sz="1400" b="1" smtClean="0">
                <a:latin typeface="Arial" charset="0"/>
              </a:rPr>
              <a:t>с затеями и без всяких затей,</a:t>
            </a:r>
            <a:br>
              <a:rPr lang="ru-RU" sz="1400" b="1" smtClean="0">
                <a:latin typeface="Arial" charset="0"/>
              </a:rPr>
            </a:br>
            <a:r>
              <a:rPr lang="ru-RU" sz="1400" b="1" smtClean="0">
                <a:latin typeface="Arial" charset="0"/>
              </a:rPr>
              <a:t>любящие или ненавидящие</a:t>
            </a:r>
            <a:br>
              <a:rPr lang="ru-RU" sz="1400" b="1" smtClean="0">
                <a:latin typeface="Arial" charset="0"/>
              </a:rPr>
            </a:br>
            <a:r>
              <a:rPr lang="ru-RU" sz="1400" b="1" smtClean="0">
                <a:latin typeface="Arial" charset="0"/>
              </a:rPr>
              <a:t>этих – будь они трижды... – детей.</a:t>
            </a:r>
            <a:br>
              <a:rPr lang="ru-RU" sz="1400" b="1" smtClean="0">
                <a:latin typeface="Arial" charset="0"/>
              </a:rPr>
            </a:br>
            <a:r>
              <a:rPr lang="ru-RU" sz="1400" b="1" smtClean="0">
                <a:latin typeface="Arial" charset="0"/>
              </a:rPr>
              <a:t>Вы знаете, мне по-прежнему верится,</a:t>
            </a:r>
            <a:br>
              <a:rPr lang="ru-RU" sz="1400" b="1" smtClean="0">
                <a:latin typeface="Arial" charset="0"/>
              </a:rPr>
            </a:br>
            <a:r>
              <a:rPr lang="ru-RU" sz="1400" b="1" smtClean="0">
                <a:latin typeface="Arial" charset="0"/>
              </a:rPr>
              <a:t>что, если останется жить Земля,</a:t>
            </a:r>
            <a:br>
              <a:rPr lang="ru-RU" sz="1400" b="1" smtClean="0">
                <a:latin typeface="Arial" charset="0"/>
              </a:rPr>
            </a:br>
            <a:r>
              <a:rPr lang="ru-RU" sz="1400" b="1" smtClean="0">
                <a:latin typeface="Arial" charset="0"/>
              </a:rPr>
              <a:t>высшим достоинством человечества</a:t>
            </a:r>
            <a:br>
              <a:rPr lang="ru-RU" sz="1400" b="1" smtClean="0">
                <a:latin typeface="Arial" charset="0"/>
              </a:rPr>
            </a:br>
            <a:r>
              <a:rPr lang="ru-RU" sz="1400" b="1" smtClean="0">
                <a:latin typeface="Arial" charset="0"/>
              </a:rPr>
              <a:t>станут когда-нибудь учителя!</a:t>
            </a:r>
            <a:br>
              <a:rPr lang="ru-RU" sz="1400" b="1" smtClean="0">
                <a:latin typeface="Arial" charset="0"/>
              </a:rPr>
            </a:br>
            <a:r>
              <a:rPr lang="ru-RU" sz="1400" b="1" smtClean="0">
                <a:latin typeface="Arial" charset="0"/>
              </a:rPr>
              <a:t>Не на словах, а по вещей традиции,</a:t>
            </a:r>
            <a:br>
              <a:rPr lang="ru-RU" sz="1400" b="1" smtClean="0">
                <a:latin typeface="Arial" charset="0"/>
              </a:rPr>
            </a:br>
            <a:r>
              <a:rPr lang="ru-RU" sz="1400" b="1" smtClean="0">
                <a:latin typeface="Arial" charset="0"/>
              </a:rPr>
              <a:t>которая завтрашней жизни под стать.</a:t>
            </a:r>
            <a:br>
              <a:rPr lang="ru-RU" sz="1400" b="1" smtClean="0">
                <a:latin typeface="Arial" charset="0"/>
              </a:rPr>
            </a:br>
            <a:r>
              <a:rPr lang="ru-RU" sz="1400" b="1" smtClean="0">
                <a:latin typeface="Arial" charset="0"/>
              </a:rPr>
              <a:t>Учителем надо будет родиться,</a:t>
            </a:r>
            <a:br>
              <a:rPr lang="ru-RU" sz="1400" b="1" smtClean="0">
                <a:latin typeface="Arial" charset="0"/>
              </a:rPr>
            </a:br>
            <a:r>
              <a:rPr lang="ru-RU" sz="1400" b="1" smtClean="0">
                <a:latin typeface="Arial" charset="0"/>
              </a:rPr>
              <a:t>и только после этого – стать.</a:t>
            </a:r>
            <a:br>
              <a:rPr lang="ru-RU" sz="1400" b="1" smtClean="0">
                <a:latin typeface="Arial" charset="0"/>
              </a:rPr>
            </a:br>
            <a:r>
              <a:rPr lang="ru-RU" sz="1400" b="1" smtClean="0">
                <a:latin typeface="Arial" charset="0"/>
              </a:rPr>
              <a:t>В нем будет мудрость талантливо-дерзкая,</a:t>
            </a:r>
            <a:br>
              <a:rPr lang="ru-RU" sz="1400" b="1" smtClean="0">
                <a:latin typeface="Arial" charset="0"/>
              </a:rPr>
            </a:br>
            <a:r>
              <a:rPr lang="ru-RU" sz="1400" b="1" smtClean="0">
                <a:latin typeface="Arial" charset="0"/>
              </a:rPr>
              <a:t>он будет солнце нести на крыле.</a:t>
            </a:r>
            <a:br>
              <a:rPr lang="ru-RU" sz="1400" b="1" smtClean="0">
                <a:latin typeface="Arial" charset="0"/>
              </a:rPr>
            </a:br>
            <a:r>
              <a:rPr lang="ru-RU" sz="1400" b="1" smtClean="0">
                <a:solidFill>
                  <a:srgbClr val="FF0000"/>
                </a:solidFill>
                <a:latin typeface="Arial" charset="0"/>
              </a:rPr>
              <a:t>Учитель – профессия дальнего действия,</a:t>
            </a:r>
            <a:br>
              <a:rPr lang="ru-RU" sz="1400" b="1" smtClean="0">
                <a:solidFill>
                  <a:srgbClr val="FF0000"/>
                </a:solidFill>
                <a:latin typeface="Arial" charset="0"/>
              </a:rPr>
            </a:br>
            <a:r>
              <a:rPr lang="ru-RU" sz="1400" b="1" smtClean="0">
                <a:solidFill>
                  <a:srgbClr val="FF0000"/>
                </a:solidFill>
                <a:latin typeface="Arial" charset="0"/>
              </a:rPr>
              <a:t>главная на Земле!</a:t>
            </a:r>
            <a:br>
              <a:rPr lang="ru-RU" sz="1400" b="1" smtClean="0">
                <a:solidFill>
                  <a:srgbClr val="FF0000"/>
                </a:solidFill>
                <a:latin typeface="Arial" charset="0"/>
              </a:rPr>
            </a:br>
            <a:r>
              <a:rPr lang="ru-RU" sz="1400" b="1" smtClean="0">
                <a:latin typeface="Arial" charset="0"/>
              </a:rPr>
              <a:t/>
            </a:r>
            <a:br>
              <a:rPr lang="ru-RU" sz="1400" b="1" smtClean="0">
                <a:latin typeface="Arial" charset="0"/>
              </a:rPr>
            </a:br>
            <a:r>
              <a:rPr lang="ru-RU" sz="1400" b="1" smtClean="0"/>
              <a:t>Р. Рождественский</a:t>
            </a:r>
          </a:p>
          <a:p>
            <a:pPr eaLnBrk="1" hangingPunct="1"/>
            <a:endParaRPr lang="ru-RU" sz="1400" b="1" smtClean="0"/>
          </a:p>
        </p:txBody>
      </p:sp>
      <p:pic>
        <p:nvPicPr>
          <p:cNvPr id="101378" name="Picture 5" descr="shutterstock_182990837"/>
          <p:cNvPicPr>
            <a:picLocks noChangeAspect="1" noChangeArrowheads="1"/>
          </p:cNvPicPr>
          <p:nvPr/>
        </p:nvPicPr>
        <p:blipFill>
          <a:blip r:embed="rId2"/>
          <a:srcRect/>
          <a:stretch>
            <a:fillRect/>
          </a:stretch>
        </p:blipFill>
        <p:spPr bwMode="auto">
          <a:xfrm>
            <a:off x="5951538" y="981075"/>
            <a:ext cx="4321175" cy="409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1992313" y="188913"/>
            <a:ext cx="8229600" cy="503237"/>
          </a:xfrm>
        </p:spPr>
        <p:txBody>
          <a:bodyPr/>
          <a:lstStyle/>
          <a:p>
            <a:pPr algn="ctr" eaLnBrk="1" hangingPunct="1"/>
            <a:r>
              <a:rPr lang="ru-RU" altLang="ru-RU" sz="2800" b="1" smtClean="0">
                <a:latin typeface="Arial" charset="0"/>
              </a:rPr>
              <a:t>Что делает автор текста?</a:t>
            </a:r>
          </a:p>
        </p:txBody>
      </p:sp>
      <p:graphicFrame>
        <p:nvGraphicFramePr>
          <p:cNvPr id="76907" name="Group 107"/>
          <p:cNvGraphicFramePr>
            <a:graphicFrameLocks noGrp="1"/>
          </p:cNvGraphicFramePr>
          <p:nvPr>
            <p:ph idx="1"/>
          </p:nvPr>
        </p:nvGraphicFramePr>
        <p:xfrm>
          <a:off x="168275" y="673100"/>
          <a:ext cx="11855115" cy="6248400"/>
        </p:xfrm>
        <a:graphic>
          <a:graphicData uri="http://schemas.openxmlformats.org/drawingml/2006/table">
            <a:tbl>
              <a:tblPr/>
              <a:tblGrid>
                <a:gridCol w="5213851">
                  <a:extLst>
                    <a:ext uri="{9D8B030D-6E8A-4147-A177-3AD203B41FA5}">
                      <a16:colId xmlns:a16="http://schemas.microsoft.com/office/drawing/2014/main" xmlns="" val="20000"/>
                    </a:ext>
                  </a:extLst>
                </a:gridCol>
                <a:gridCol w="6641264">
                  <a:extLst>
                    <a:ext uri="{9D8B030D-6E8A-4147-A177-3AD203B41FA5}">
                      <a16:colId xmlns:a16="http://schemas.microsoft.com/office/drawing/2014/main" xmlns="" val="20001"/>
                    </a:ext>
                  </a:extLst>
                </a:gridCol>
              </a:tblGrid>
              <a:tr h="2799347">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(1) Как совместить непреложные, бескомпромиссные законы справедливости и </a:t>
                      </a:r>
                      <a:r>
                        <a:rPr kumimoji="0" lang="ru-RU" altLang="ru-RU" sz="1800" b="0" i="0" u="none" strike="noStrike" cap="none" normalizeH="0" baseline="0" dirty="0" err="1" smtClean="0">
                          <a:ln>
                            <a:noFill/>
                          </a:ln>
                          <a:solidFill>
                            <a:schemeClr val="tx1"/>
                          </a:solidFill>
                          <a:effectLst/>
                          <a:latin typeface="Arial" panose="020B0604020202020204" pitchFamily="34" charset="0"/>
                        </a:rPr>
                        <a:t>незаглушаемый</a:t>
                      </a:r>
                      <a:r>
                        <a:rPr kumimoji="0" lang="ru-RU" altLang="ru-RU" sz="1800" b="0" i="0" u="none" strike="noStrike" cap="none" normalizeH="0" baseline="0" dirty="0" smtClean="0">
                          <a:ln>
                            <a:noFill/>
                          </a:ln>
                          <a:solidFill>
                            <a:schemeClr val="tx1"/>
                          </a:solidFill>
                          <a:effectLst/>
                          <a:latin typeface="Arial" panose="020B0604020202020204" pitchFamily="34" charset="0"/>
                        </a:rPr>
                        <a:t> голос милосердия? (2) Может быть, следует признать, что есть какая-то высшая справедливость, которая выше норм общественной морали, потому что допускает к принятию решений </a:t>
                      </a:r>
                      <a:r>
                        <a:rPr kumimoji="0" lang="ru-RU" altLang="ru-RU" sz="1800" b="0" i="0" u="none" strike="noStrike" cap="none" normalizeH="0" baseline="0" dirty="0" err="1" smtClean="0">
                          <a:ln>
                            <a:noFill/>
                          </a:ln>
                          <a:solidFill>
                            <a:schemeClr val="tx1"/>
                          </a:solidFill>
                          <a:effectLst/>
                          <a:latin typeface="Arial" panose="020B0604020202020204" pitchFamily="34" charset="0"/>
                        </a:rPr>
                        <a:t>всепонимающее</a:t>
                      </a:r>
                      <a:r>
                        <a:rPr kumimoji="0" lang="ru-RU" altLang="ru-RU" sz="1800" b="0" i="0" u="none" strike="noStrike" cap="none" normalizeH="0" baseline="0" dirty="0" smtClean="0">
                          <a:ln>
                            <a:noFill/>
                          </a:ln>
                          <a:solidFill>
                            <a:schemeClr val="tx1"/>
                          </a:solidFill>
                          <a:effectLst/>
                          <a:latin typeface="Arial" panose="020B0604020202020204" pitchFamily="34" charset="0"/>
                        </a:rPr>
                        <a:t> и всепрощающее добро?  (3)А может, напротив, законы, не знающие исключений, одинаковые для всех граждан, являются высшей ступенью нравственного развития?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Задумывается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над вопросом совместимости милосердия и справедливости;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1" i="0" u="none" strike="noStrike" cap="none" normalizeH="0" baseline="0" dirty="0" smtClean="0">
                          <a:ln>
                            <a:noFill/>
                          </a:ln>
                          <a:solidFill>
                            <a:srgbClr val="FF0000"/>
                          </a:solidFill>
                          <a:effectLst/>
                          <a:latin typeface="Arial" panose="020B0604020202020204" pitchFamily="34" charset="0"/>
                        </a:rPr>
                        <a:t> размышляет</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о законах высшей справедливости;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рассуждает  о</a:t>
                      </a:r>
                      <a:r>
                        <a:rPr kumimoji="0" lang="ru-RU" altLang="ru-RU" sz="20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делится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с читателями вопросами, волнующими его;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задаётся</a:t>
                      </a:r>
                      <a:r>
                        <a:rPr kumimoji="0" lang="ru-RU" altLang="ru-RU" sz="2000" b="0" i="0" u="none" strike="noStrike" cap="none" normalizeH="0" baseline="0" dirty="0" smtClean="0">
                          <a:ln>
                            <a:noFill/>
                          </a:ln>
                          <a:solidFill>
                            <a:srgbClr val="FF0000"/>
                          </a:solidFill>
                          <a:effectLst/>
                          <a:latin typeface="Arial" panose="020B0604020202020204" pitchFamily="34" charset="0"/>
                        </a:rPr>
                        <a:t> </a:t>
                      </a:r>
                      <a:r>
                        <a:rPr kumimoji="0" lang="ru-RU" altLang="ru-RU" sz="2000" b="0" i="0" u="none" strike="noStrike" cap="none" normalizeH="0" baseline="0" dirty="0" smtClean="0">
                          <a:ln>
                            <a:noFill/>
                          </a:ln>
                          <a:solidFill>
                            <a:schemeClr val="tx1"/>
                          </a:solidFill>
                          <a:effectLst/>
                          <a:latin typeface="Arial" panose="020B0604020202020204" pitchFamily="34" charset="0"/>
                        </a:rPr>
                        <a:t>вопросами и т.п.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65425">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(5)Известный русский поэт И. Анненский некоторое время работал инспектором Петербургского учебного округа и ездил с проверками по разным учебным заведениям. …. (21)Оценку исправили, гимназиста оставили.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1"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Размышляя над поставленной проблемой, автор рассказывает …</a:t>
                      </a:r>
                      <a:endParaRPr kumimoji="0" lang="en-US" altLang="ru-RU" sz="2000" b="1"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en-US" altLang="ru-RU" sz="2000" b="1" i="0" u="none" strike="noStrike" cap="none" normalizeH="0" baseline="0" dirty="0" smtClean="0">
                          <a:ln>
                            <a:noFill/>
                          </a:ln>
                          <a:solidFill>
                            <a:srgbClr val="FF0000"/>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Приводит</a:t>
                      </a:r>
                      <a:r>
                        <a:rPr kumimoji="0" lang="ru-RU" altLang="ru-RU" sz="2000" b="0" i="0" u="none" strike="noStrike" cap="none" normalizeH="0" baseline="0" dirty="0" smtClean="0">
                          <a:ln>
                            <a:noFill/>
                          </a:ln>
                          <a:solidFill>
                            <a:schemeClr val="tx1"/>
                          </a:solidFill>
                          <a:effectLst/>
                          <a:latin typeface="Arial" panose="020B0604020202020204" pitchFamily="34" charset="0"/>
                        </a:rPr>
                        <a:t> пример из реальной жизни;</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качестве примера, иллюстрирующего его мысли , приводит реальную  историю</a:t>
                      </a:r>
                      <a:r>
                        <a:rPr kumimoji="0" lang="ru-RU" altLang="ru-RU"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ходе рассуждения приводит пример</a:t>
                      </a:r>
                      <a:r>
                        <a:rPr kumimoji="0" lang="ru-RU" altLang="ru-RU" sz="2000" b="0" i="0" u="none" strike="noStrike" cap="none" normalizeH="0" baseline="0" dirty="0" smtClean="0">
                          <a:ln>
                            <a:noFill/>
                          </a:ln>
                          <a:solidFill>
                            <a:schemeClr val="tx1"/>
                          </a:solidFill>
                          <a:effectLst/>
                          <a:latin typeface="Arial" panose="020B0604020202020204" pitchFamily="34" charset="0"/>
                        </a:rPr>
                        <a:t> из реальной жизни;</a:t>
                      </a:r>
                      <a:endParaRPr kumimoji="0" lang="en-US"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en-US" altLang="ru-RU" sz="2000" b="0" i="0" u="none" strike="noStrike" cap="none" normalizeH="0" baseline="0" dirty="0" smtClean="0">
                          <a:ln>
                            <a:noFill/>
                          </a:ln>
                          <a:solidFill>
                            <a:schemeClr val="tx1"/>
                          </a:solidFill>
                          <a:effectLst/>
                          <a:latin typeface="Arial" panose="020B0604020202020204" pitchFamily="34" charset="0"/>
                        </a:rPr>
                        <a:t> </a:t>
                      </a:r>
                      <a:r>
                        <a:rPr kumimoji="0" lang="ru-RU" altLang="ru-RU" sz="2000" b="1" i="0" u="none" strike="noStrike" cap="none" normalizeH="0" baseline="0" dirty="0" smtClean="0">
                          <a:ln>
                            <a:noFill/>
                          </a:ln>
                          <a:solidFill>
                            <a:srgbClr val="FF0000"/>
                          </a:solidFill>
                          <a:effectLst/>
                          <a:latin typeface="Arial" panose="020B0604020202020204" pitchFamily="34" charset="0"/>
                        </a:rPr>
                        <a:t>В своих рассуждениях о ... автор убедителен и доказателен.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0"/>
          <p:cNvSpPr>
            <a:spLocks noGrp="1"/>
          </p:cNvSpPr>
          <p:nvPr>
            <p:ph type="title"/>
          </p:nvPr>
        </p:nvSpPr>
        <p:spPr>
          <a:xfrm>
            <a:off x="1981200" y="152400"/>
            <a:ext cx="8229600" cy="468313"/>
          </a:xfrm>
        </p:spPr>
        <p:txBody>
          <a:bodyPr/>
          <a:lstStyle/>
          <a:p>
            <a:pPr algn="ctr" eaLnBrk="1" hangingPunct="1"/>
            <a:r>
              <a:rPr lang="ru-RU" altLang="ru-RU" sz="2800" b="1" smtClean="0">
                <a:latin typeface="Arial" charset="0"/>
              </a:rPr>
              <a:t>Что делает автор текста?</a:t>
            </a:r>
          </a:p>
        </p:txBody>
      </p:sp>
      <p:graphicFrame>
        <p:nvGraphicFramePr>
          <p:cNvPr id="79965" name="Group 93"/>
          <p:cNvGraphicFramePr>
            <a:graphicFrameLocks noGrp="1"/>
          </p:cNvGraphicFramePr>
          <p:nvPr>
            <p:ph sz="half" idx="2"/>
          </p:nvPr>
        </p:nvGraphicFramePr>
        <p:xfrm>
          <a:off x="215900" y="692150"/>
          <a:ext cx="11815679" cy="6411705"/>
        </p:xfrm>
        <a:graphic>
          <a:graphicData uri="http://schemas.openxmlformats.org/drawingml/2006/table">
            <a:tbl>
              <a:tblPr/>
              <a:tblGrid>
                <a:gridCol w="6351611">
                  <a:extLst>
                    <a:ext uri="{9D8B030D-6E8A-4147-A177-3AD203B41FA5}">
                      <a16:colId xmlns:a16="http://schemas.microsoft.com/office/drawing/2014/main" xmlns="" val="20000"/>
                    </a:ext>
                  </a:extLst>
                </a:gridCol>
                <a:gridCol w="5464068">
                  <a:extLst>
                    <a:ext uri="{9D8B030D-6E8A-4147-A177-3AD203B41FA5}">
                      <a16:colId xmlns:a16="http://schemas.microsoft.com/office/drawing/2014/main" xmlns="" val="20001"/>
                    </a:ext>
                  </a:extLst>
                </a:gridCol>
              </a:tblGrid>
              <a:tr h="3045959">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300" b="0" i="0" u="none" strike="noStrike" cap="none" normalizeH="0" baseline="0" dirty="0" smtClean="0">
                          <a:ln>
                            <a:noFill/>
                          </a:ln>
                          <a:solidFill>
                            <a:schemeClr val="tx1"/>
                          </a:solidFill>
                          <a:effectLst/>
                          <a:latin typeface="Arial" panose="020B0604020202020204" pitchFamily="34" charset="0"/>
                        </a:rPr>
                        <a:t>(</a:t>
                      </a:r>
                      <a:r>
                        <a:rPr kumimoji="0" lang="ru-RU" altLang="ru-RU" sz="1400" b="0" i="0" u="none" strike="noStrike" cap="none" normalizeH="0" baseline="0" dirty="0" smtClean="0">
                          <a:ln>
                            <a:noFill/>
                          </a:ln>
                          <a:solidFill>
                            <a:schemeClr val="tx1"/>
                          </a:solidFill>
                          <a:effectLst/>
                          <a:latin typeface="Arial" panose="020B0604020202020204" pitchFamily="34" charset="0"/>
                        </a:rPr>
                        <a:t>15)Чем необходимо руководствоваться в принятии решения: сочувствием, состраданием или буквой закона? (16)Ведь если нарушить закон один раз, то, значит, можно будет  нарушить его и второй раз, и третий… (17)Какой же тогда это закон? (18)Анненский прекрасно понимал всю тяжесть ответственности, прекрасно понимал, что правильнее, да и легче всего признать нерушимую силу закона. (19)Но он, подумав, предложил исправить двойку на три с минусом. ….(21)Оценку исправили, гимназиста оставили. (22)Наверное, можно было бы добавить, что спасенный юноша впоследствии стал известным художником-графиком, но, как вы понимаете, смысл поступка Анненского не в этом. (21)Неужели проявлять участие нужно только в том случае, если есть уверенность, что облагодетельствованный тобою человек станет  выдающимся художником, писателем или ученым? (22)А если бы юноша обманул ожидания, то что же тогда получается: милость теряет свой смысл, превращается в беспринципность?</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Пытается найти ответы</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на противоречивые вопросы;</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делится с читателями размышлениями</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о смысле поступка </a:t>
                      </a:r>
                      <a:r>
                        <a:rPr kumimoji="0" lang="ru-RU" altLang="ru-RU" sz="1700" b="0" i="0" u="none" strike="noStrike" cap="none" normalizeH="0" baseline="0" dirty="0" err="1" smtClean="0">
                          <a:ln>
                            <a:noFill/>
                          </a:ln>
                          <a:solidFill>
                            <a:schemeClr val="tx1"/>
                          </a:solidFill>
                          <a:effectLst/>
                          <a:latin typeface="Arial" panose="020B0604020202020204" pitchFamily="34" charset="0"/>
                        </a:rPr>
                        <a:t>И.Анненского</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заставляет читателя задуматься</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о</a:t>
                      </a:r>
                      <a:r>
                        <a:rPr kumimoji="0" lang="ru-RU" altLang="ru-RU" sz="1700"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вовлекает читателя в обсуждение</a:t>
                      </a: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Arial" panose="020B0604020202020204" pitchFamily="34" charset="0"/>
                        </a:rPr>
                        <a:t>противоречивой нравственной проблемы;</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пытается понять </a:t>
                      </a:r>
                      <a:r>
                        <a:rPr kumimoji="0" lang="ru-RU" altLang="ru-RU" sz="1700" b="0" i="0" u="none" strike="noStrike" cap="none" normalizeH="0" baseline="0" dirty="0" smtClean="0">
                          <a:ln>
                            <a:noFill/>
                          </a:ln>
                          <a:solidFill>
                            <a:schemeClr val="tx1"/>
                          </a:solidFill>
                          <a:effectLst/>
                          <a:latin typeface="Arial" panose="020B0604020202020204" pitchFamily="34" charset="0"/>
                        </a:rPr>
                        <a:t>смысл поступка Анненского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высказывает предположение</a:t>
                      </a:r>
                      <a:r>
                        <a:rPr kumimoji="0" lang="ru-RU" altLang="ru-RU" sz="1700" b="0" i="0" u="none" strike="noStrike" cap="none" normalizeH="0" baseline="0" dirty="0" smtClean="0">
                          <a:ln>
                            <a:noFill/>
                          </a:ln>
                          <a:solidFill>
                            <a:schemeClr val="tx1"/>
                          </a:solidFill>
                          <a:effectLst/>
                          <a:latin typeface="Arial" panose="020B0604020202020204" pitchFamily="34" charset="0"/>
                        </a:rPr>
                        <a:t>,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анализирует </a:t>
                      </a:r>
                      <a:r>
                        <a:rPr kumimoji="0" lang="ru-RU" altLang="ru-RU" sz="1700" b="0" i="0" u="none" strike="noStrike" cap="none" normalizeH="0" baseline="0" dirty="0" smtClean="0">
                          <a:ln>
                            <a:noFill/>
                          </a:ln>
                          <a:solidFill>
                            <a:schemeClr val="tx1"/>
                          </a:solidFill>
                          <a:effectLst/>
                          <a:latin typeface="Arial" panose="020B0604020202020204" pitchFamily="34" charset="0"/>
                        </a:rPr>
                        <a:t>поступок инспектора;</a:t>
                      </a:r>
                      <a:endParaRPr kumimoji="0" lang="ru-RU" altLang="ru-RU" sz="1700" b="1" i="0" u="none" strike="noStrike" cap="none" normalizeH="0" baseline="0" dirty="0" smtClean="0">
                        <a:ln>
                          <a:noFill/>
                        </a:ln>
                        <a:solidFill>
                          <a:schemeClr val="tx1"/>
                        </a:solidFill>
                        <a:effectLst/>
                        <a:latin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119891">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None/>
                        <a:tabLst/>
                      </a:pPr>
                      <a:r>
                        <a:rPr kumimoji="0" lang="ru-RU" altLang="ru-RU" sz="1600" b="0" i="0" u="none" strike="noStrike" cap="none" normalizeH="0" baseline="0" dirty="0" smtClean="0">
                          <a:ln>
                            <a:noFill/>
                          </a:ln>
                          <a:solidFill>
                            <a:schemeClr val="tx1"/>
                          </a:solidFill>
                          <a:effectLst/>
                          <a:latin typeface="Arial" panose="020B0604020202020204" pitchFamily="34" charset="0"/>
                        </a:rPr>
                        <a:t>(23)К сожалению, пока никто не придумал прибора, с помощью которого можно было бы  выявить те нравственные побуждения, которые становятся причиной того или иного поступка. (24)Одно дело, когда жалость куплена за деньги, когда подвиг обусловлен честолюбием, и совсем иное дело, когда благодеяние совершено из чувства любви, когда в другом человеке ты видишь «своего», самого себя, и твое сочувствие становится не просто естественным, а единственно возможным душевным движением.</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6000"/>
                        <a:buFont typeface="Wingdings 3" panose="05040102010807070707" pitchFamily="18" charset="2"/>
                        <a:defRPr sz="2200">
                          <a:solidFill>
                            <a:schemeClr val="tx1"/>
                          </a:solidFill>
                          <a:latin typeface="Calibri" panose="020F0502020204030204" pitchFamily="34" charset="0"/>
                        </a:defRPr>
                      </a:lvl1pPr>
                      <a:lvl2pPr marL="274638" eaLnBrk="0" hangingPunct="0">
                        <a:spcBef>
                          <a:spcPts val="500"/>
                        </a:spcBef>
                        <a:buClr>
                          <a:schemeClr val="accent2"/>
                        </a:buClr>
                        <a:buSzPct val="76000"/>
                        <a:buFont typeface="Wingdings 3" panose="05040102010807070707" pitchFamily="18" charset="2"/>
                        <a:defRPr sz="2100">
                          <a:solidFill>
                            <a:schemeClr val="tx2"/>
                          </a:solidFill>
                          <a:latin typeface="Calibri" panose="020F0502020204030204" pitchFamily="34" charset="0"/>
                        </a:defRPr>
                      </a:lvl2pPr>
                      <a:lvl3pPr marL="593725" eaLnBrk="0" hangingPunct="0">
                        <a:spcBef>
                          <a:spcPts val="500"/>
                        </a:spcBef>
                        <a:buClr>
                          <a:srgbClr val="BCBCBC"/>
                        </a:buClr>
                        <a:buSzPct val="76000"/>
                        <a:buFont typeface="Wingdings 3" panose="05040102010807070707" pitchFamily="18" charset="2"/>
                        <a:defRPr>
                          <a:solidFill>
                            <a:schemeClr val="tx1"/>
                          </a:solidFill>
                          <a:latin typeface="Calibri" panose="020F0502020204030204" pitchFamily="34" charset="0"/>
                        </a:defRPr>
                      </a:lvl3pPr>
                      <a:lvl4pPr marL="868363" eaLnBrk="0" hangingPunct="0">
                        <a:spcBef>
                          <a:spcPts val="400"/>
                        </a:spcBef>
                        <a:buClr>
                          <a:srgbClr val="8BA2B4"/>
                        </a:buClr>
                        <a:buSzPct val="70000"/>
                        <a:buFont typeface="Wingdings" panose="05000000000000000000" pitchFamily="2" charset="2"/>
                        <a:defRPr sz="1600">
                          <a:solidFill>
                            <a:schemeClr val="tx1"/>
                          </a:solidFill>
                          <a:latin typeface="Calibri" panose="020F0502020204030204" pitchFamily="34" charset="0"/>
                        </a:defRPr>
                      </a:lvl4pPr>
                      <a:lvl5pPr marL="1143000" eaLnBrk="0" hangingPunct="0">
                        <a:spcBef>
                          <a:spcPts val="300"/>
                        </a:spcBef>
                        <a:buClr>
                          <a:schemeClr val="accent2"/>
                        </a:buClr>
                        <a:buSzPct val="70000"/>
                        <a:buFont typeface="Wingdings" panose="05000000000000000000" pitchFamily="2" charset="2"/>
                        <a:defRPr sz="1400">
                          <a:solidFill>
                            <a:schemeClr val="tx1"/>
                          </a:solidFill>
                          <a:latin typeface="Calibri" panose="020F0502020204030204" pitchFamily="34" charset="0"/>
                        </a:defRPr>
                      </a:lvl5pPr>
                      <a:lvl6pPr marL="16002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6pPr>
                      <a:lvl7pPr marL="20574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7pPr>
                      <a:lvl8pPr marL="25146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8pPr>
                      <a:lvl9pPr marL="2971800" eaLnBrk="0" fontAlgn="base" hangingPunct="0">
                        <a:spcBef>
                          <a:spcPts val="300"/>
                        </a:spcBef>
                        <a:spcAft>
                          <a:spcPct val="0"/>
                        </a:spcAft>
                        <a:buClr>
                          <a:schemeClr val="accent2"/>
                        </a:buClr>
                        <a:buSzPct val="70000"/>
                        <a:buFont typeface="Wingdings" panose="05000000000000000000" pitchFamily="2" charset="2"/>
                        <a:defRPr sz="1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Выражает сожаление</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считает,</a:t>
                      </a:r>
                      <a:r>
                        <a:rPr kumimoji="0" lang="ru-RU" altLang="ru-RU" sz="1700" b="0" i="0" u="none" strike="noStrike" cap="none" normalizeH="0" baseline="0" dirty="0" smtClean="0">
                          <a:ln>
                            <a:noFill/>
                          </a:ln>
                          <a:solidFill>
                            <a:schemeClr val="tx1"/>
                          </a:solidFill>
                          <a:effectLst/>
                          <a:latin typeface="Arial" panose="020B0604020202020204" pitchFamily="34" charset="0"/>
                        </a:rPr>
                        <a:t>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высказывает свою  точку зрения</a:t>
                      </a:r>
                      <a:r>
                        <a:rPr kumimoji="0" lang="ru-RU" altLang="ru-RU" sz="17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0" i="0" u="none" strike="noStrike" cap="none" normalizeH="0" baseline="0" dirty="0" smtClean="0">
                          <a:ln>
                            <a:noFill/>
                          </a:ln>
                          <a:solidFill>
                            <a:schemeClr val="tx1"/>
                          </a:solidFill>
                          <a:effectLst/>
                          <a:latin typeface="Calibri" panose="020F050202020403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по мнению автора</a:t>
                      </a:r>
                      <a:r>
                        <a:rPr kumimoji="0" lang="ru-RU" altLang="ru-RU" sz="17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a:t>
                      </a:r>
                      <a:r>
                        <a:rPr kumimoji="0" lang="ru-RU" altLang="ru-RU" sz="1700" b="1" i="0" u="none" strike="noStrike" cap="none" normalizeH="0" baseline="0" dirty="0" smtClean="0">
                          <a:ln>
                            <a:noFill/>
                          </a:ln>
                          <a:solidFill>
                            <a:srgbClr val="FF0000"/>
                          </a:solidFill>
                          <a:effectLst/>
                          <a:latin typeface="Arial" panose="020B0604020202020204" pitchFamily="34" charset="0"/>
                        </a:rPr>
                        <a:t>публицист убеждён</a:t>
                      </a:r>
                      <a:r>
                        <a:rPr kumimoji="0" lang="ru-RU" altLang="ru-RU" sz="1700" b="0" i="0" u="none" strike="noStrike" cap="none" normalizeH="0" baseline="0" dirty="0" smtClean="0">
                          <a:ln>
                            <a:noFill/>
                          </a:ln>
                          <a:solidFill>
                            <a:schemeClr val="tx1"/>
                          </a:solidFill>
                          <a:effectLst/>
                          <a:latin typeface="Arial" panose="020B0604020202020204" pitchFamily="34" charset="0"/>
                        </a:rPr>
                        <a:t> в том, что...</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0" i="0" u="none" strike="noStrike" cap="none" normalizeH="0" baseline="0" dirty="0" smtClean="0">
                          <a:ln>
                            <a:noFill/>
                          </a:ln>
                          <a:solidFill>
                            <a:schemeClr val="tx1"/>
                          </a:solidFill>
                          <a:effectLst/>
                          <a:latin typeface="Arial" panose="020B0604020202020204" pitchFamily="34" charset="0"/>
                        </a:rPr>
                        <a:t> понять идею текста помогает </a:t>
                      </a:r>
                      <a:r>
                        <a:rPr kumimoji="0" lang="ru-RU" altLang="ru-RU" sz="1700" b="1" i="0" u="none" strike="noStrike" cap="none" normalizeH="0" baseline="0" dirty="0" smtClean="0">
                          <a:ln>
                            <a:noFill/>
                          </a:ln>
                          <a:solidFill>
                            <a:srgbClr val="FF0000"/>
                          </a:solidFill>
                          <a:effectLst/>
                          <a:latin typeface="Arial" panose="020B0604020202020204" pitchFamily="34" charset="0"/>
                        </a:rPr>
                        <a:t>чётко сформулированная авторская позиция: ...</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anose="05040102010807070707" pitchFamily="18" charset="2"/>
                        <a:buChar char=""/>
                        <a:tabLst/>
                      </a:pPr>
                      <a:r>
                        <a:rPr kumimoji="0" lang="ru-RU" altLang="ru-RU" sz="1700" b="1" i="0" u="none" strike="noStrike" cap="none" normalizeH="0" baseline="0" dirty="0" smtClean="0">
                          <a:ln>
                            <a:noFill/>
                          </a:ln>
                          <a:solidFill>
                            <a:srgbClr val="FF0000"/>
                          </a:solidFill>
                          <a:effectLst/>
                          <a:latin typeface="Arial" panose="020B0604020202020204" pitchFamily="34" charset="0"/>
                        </a:rPr>
                        <a:t> Слова автора “...” отражают основную идею текста. По его мнению</a:t>
                      </a:r>
                      <a:r>
                        <a:rPr kumimoji="0" lang="ru-RU" altLang="ru-RU" sz="1700" b="0" i="0" u="none" strike="noStrike" cap="none" normalizeH="0" baseline="0" dirty="0" smtClean="0">
                          <a:ln>
                            <a:noFill/>
                          </a:ln>
                          <a:solidFill>
                            <a:schemeClr val="tx1"/>
                          </a:solidFill>
                          <a:effectLst/>
                          <a:latin typeface="Arial" panose="020B0604020202020204" pitchFamily="34" charset="0"/>
                        </a:rPr>
                        <a:t>,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6791</TotalTime>
  <Words>8191</Words>
  <Application>Microsoft Office PowerPoint</Application>
  <PresentationFormat>Широкоэкранный</PresentationFormat>
  <Paragraphs>596</Paragraphs>
  <Slides>71</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71</vt:i4>
      </vt:variant>
    </vt:vector>
  </HeadingPairs>
  <TitlesOfParts>
    <vt:vector size="84" baseType="lpstr">
      <vt:lpstr>MS Gothic</vt:lpstr>
      <vt:lpstr>Arial</vt:lpstr>
      <vt:lpstr>Arial Black</vt:lpstr>
      <vt:lpstr>Calibri</vt:lpstr>
      <vt:lpstr>Calibri Light</vt:lpstr>
      <vt:lpstr>Cambria</vt:lpstr>
      <vt:lpstr>Monotype Corsiva</vt:lpstr>
      <vt:lpstr>Times New Roman</vt:lpstr>
      <vt:lpstr>Wingdings</vt:lpstr>
      <vt:lpstr>Wingdings 3</vt:lpstr>
      <vt:lpstr>Водораздел судьбыArial</vt:lpstr>
      <vt:lpstr>ООArial</vt:lpstr>
      <vt:lpstr>Тема Office</vt:lpstr>
      <vt:lpstr>   </vt:lpstr>
      <vt:lpstr>Задание 27</vt:lpstr>
      <vt:lpstr> МЕТОДИЧЕСКИЕ РЕКОМЕНДАЦИИ  для учителей, подготовленные  на основе анализа типичных ошибок участников ЕГЭ 2018 года   </vt:lpstr>
      <vt:lpstr>Презентация PowerPoint</vt:lpstr>
      <vt:lpstr> </vt:lpstr>
      <vt:lpstr> </vt:lpstr>
      <vt:lpstr>Презентация PowerPoint</vt:lpstr>
      <vt:lpstr>Что делает автор текста?</vt:lpstr>
      <vt:lpstr>Что делает автор текста?</vt:lpstr>
      <vt:lpstr>Презентация PowerPoint</vt:lpstr>
      <vt:lpstr>Методические материалы для председателей и членов предметных комиссий субъектов Российской Федерации по проверке выполнения заданий с развернутым ответом экзаменационных работ ЕГЭ 2018 года</vt:lpstr>
      <vt:lpstr>Примеры-иллюстрации как аргументы фактологического типа</vt:lpstr>
      <vt:lpstr>Пояснения к примерам-иллюстрациям</vt:lpstr>
      <vt:lpstr>Пояснением к примеру-иллюстрации могут  стать анализ или характеристика</vt:lpstr>
      <vt:lpstr>Актуальность комментирования при работе с текстом </vt:lpstr>
      <vt:lpstr>Презентация PowerPoint</vt:lpstr>
      <vt:lpstr>Варианты возможных пояснений смысла финала текста </vt:lpstr>
      <vt:lpstr>Поясните, как Вы понимаете смысл следующих высказываний Грэя:</vt:lpstr>
      <vt:lpstr>Презентация PowerPoint</vt:lpstr>
      <vt:lpstr>Презентация PowerPoint</vt:lpstr>
      <vt:lpstr>Выявление смысловых отношений в тексте – важное условие его понимания</vt:lpstr>
      <vt:lpstr> Смысловые отношения между частями информации  </vt:lpstr>
      <vt:lpstr> Смысловые отношения между частями информации  </vt:lpstr>
      <vt:lpstr> Смысловые отношения между частями информации  </vt:lpstr>
      <vt:lpstr> Смысловые отношения между частями информации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выполнения задания</vt:lpstr>
      <vt:lpstr>Формулируем проблему</vt:lpstr>
      <vt:lpstr>Причины, не позволившие осуществиться мечтам Кольки</vt:lpstr>
      <vt:lpstr>Презентация PowerPoint</vt:lpstr>
      <vt:lpstr>Презентация PowerPoint</vt:lpstr>
      <vt:lpstr>Презентация PowerPoint</vt:lpstr>
      <vt:lpstr>Презентация PowerPoint</vt:lpstr>
      <vt:lpstr> </vt:lpstr>
      <vt:lpstr>2018                                                                          2019</vt:lpstr>
      <vt:lpstr>Презентация PowerPoint</vt:lpstr>
      <vt:lpstr> МЕТОДИЧЕСКИЕ РЕКОМЕНДАЦИИ  для учителей, подготовленные  на основе анализа типичных ошибок участников ЕГЭ 2018 года   </vt:lpstr>
      <vt:lpstr>Логическое обоснование</vt:lpstr>
      <vt:lpstr>Презентация PowerPoint</vt:lpstr>
      <vt:lpstr>Алгоритм работы с критериями 3 - 4</vt:lpstr>
      <vt:lpstr>Критерий 4 (текст С.Мизерова)</vt:lpstr>
      <vt:lpstr>Критерий 4 (текст Л.Жуховицкого)   Вариант 1</vt:lpstr>
      <vt:lpstr>Критерий 4 (текст Л.Жуховицкого).   Варианты обоснования</vt:lpstr>
      <vt:lpstr>Презентация PowerPoint</vt:lpstr>
      <vt:lpstr>Презентация PowerPoint</vt:lpstr>
      <vt:lpstr>Алгоритм работы с текстом</vt:lpstr>
      <vt:lpstr>Работаем с текстом</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Пишем комментарий</vt:lpstr>
      <vt:lpstr> Проблема ответственности за свои поступки </vt:lpstr>
      <vt:lpstr> Проблема ответственности за свои поступки  </vt:lpstr>
      <vt:lpstr>Критерии 3-4</vt:lpstr>
      <vt:lpstr>Презентация PowerPoint</vt:lpstr>
      <vt:lpstr>Пособия-помощники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Изменения в демоверсии 2019 года</dc:title>
  <dc:creator>Пользователь Windows</dc:creator>
  <cp:lastModifiedBy>Windows User</cp:lastModifiedBy>
  <cp:revision>378</cp:revision>
  <dcterms:created xsi:type="dcterms:W3CDTF">2018-08-24T17:51:02Z</dcterms:created>
  <dcterms:modified xsi:type="dcterms:W3CDTF">2018-11-05T18:04:59Z</dcterms:modified>
</cp:coreProperties>
</file>