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82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E2F026F-1791-45C9-8D09-BF7071EC37FE}" type="datetimeFigureOut">
              <a:rPr lang="ru-RU"/>
              <a:pPr>
                <a:defRPr/>
              </a:pPr>
              <a:t>24.02.2015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2B0D5F5-A617-4A9B-970C-EBC976F9BC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FB3DA0-0637-4076-A684-CE95136AD4E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111B2E-4C51-430A-8296-AA6397682EF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1B420B-82F4-44B3-80BB-0545AC40949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0D9D47-8F6E-46AA-BE42-A2147A9FAD6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1FF97B-EB4E-4AC3-BEDB-56F79EDC2DA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F87A9B-57F9-452B-B900-F8FDBA7B240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A795F8-6232-46BB-A0ED-2AC81F8A54C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91D022-8D91-4DAF-AE68-6E52ACA5488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A80875-6CD6-4906-9491-9A7D0A9045A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4A49B53-3A92-41F6-B341-4A05482FF076}" type="datetimeFigureOut">
              <a:rPr lang="ru-RU"/>
              <a:pPr/>
              <a:t>24.02.2015</a:t>
            </a:fld>
            <a:endParaRPr lang="ru-RU"/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64B0B01-3827-45C8-A8D1-0A2C8F5CE757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49160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49161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2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3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9164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49165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6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7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8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9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49170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49171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72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73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9174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49175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6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7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8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9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9180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9181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5494-B92D-4817-8CBF-D9BB5BA416CA}" type="datetimeFigureOut">
              <a:rPr lang="ru-RU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534397-DBFD-4D0E-8DFF-97D68D162B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8F07CE-0316-435E-A14A-C0168C9065C1}" type="datetimeFigureOut">
              <a:rPr lang="ru-RU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2ADCBF-465F-4BB0-A948-87EBD5CAD9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4B6947-3D3C-4883-AF98-681E3BF4531C}" type="datetimeFigureOut">
              <a:rPr lang="ru-RU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FF6E-E0AC-4E0E-B8DC-81C68FE02C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7461AF-C6D7-460D-9104-DD9666C234DB}" type="datetimeFigureOut">
              <a:rPr lang="ru-RU"/>
              <a:pPr/>
              <a:t>24.02.2015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BD3344-6DA3-45F5-9DCD-31ACF409B1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A43F31-96AF-4D34-ACE8-CEF3E4065FFD}" type="datetimeFigureOut">
              <a:rPr lang="ru-RU"/>
              <a:pPr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375786-CEA8-474B-891E-79717542D5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BD265F-8F1C-40C8-AF3F-0910F11E39AA}" type="datetimeFigureOut">
              <a:rPr lang="ru-RU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C40147-1254-4AA3-AC7E-C0C87A714C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91CA90-4FC2-42EB-8F23-88ADC0BD789F}" type="datetimeFigureOut">
              <a:rPr lang="ru-RU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FFCB26-B17C-472E-9838-8AF68AE7C9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ACB6EC-48F0-4448-8A45-B364B86ED4FD}" type="datetimeFigureOut">
              <a:rPr lang="ru-RU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E8C99-C035-4999-9CAB-19D8789B62A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60E3AE-AA40-461E-91D6-0C3695E66FB4}" type="datetimeFigureOut">
              <a:rPr lang="ru-RU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73A7D-1BBB-4550-88CB-4512A076ED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AF54D8-04D1-48C2-9B04-7FE28EE154C7}" type="datetimeFigureOut">
              <a:rPr lang="ru-RU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30B1F3-B4ED-4ECC-88B9-5135764E922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Прямоугольник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Овал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52D5DF-1969-423A-A7C9-5CE1AEBFE4A2}" type="datetimeFigureOut">
              <a:rPr lang="ru-RU"/>
              <a:pPr>
                <a:defRPr/>
              </a:pPr>
              <a:t>24.02.2015</a:t>
            </a:fld>
            <a:endParaRPr lang="ru-RU" dirty="0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FA8E350-5DA9-4375-B4F6-33AC1544FD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56B874-99CE-4612-B73D-75CF0C86517A}" type="datetimeFigureOut">
              <a:rPr lang="ru-RU"/>
              <a:pPr>
                <a:defRPr/>
              </a:pPr>
              <a:t>24.02.2015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4F92DD-78A7-4119-84BE-09E8AE8650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Прямоугольник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A49F224-BAD6-46B7-8813-555954D87AEA}" type="datetimeFigureOut">
              <a:rPr lang="ru-RU"/>
              <a:pPr>
                <a:defRPr/>
              </a:pPr>
              <a:t>24.02.2015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4FE7DD6-9FEF-42A1-975A-0405BA517EC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D38264-7EC1-4A5A-A075-CD1598415BBF}" type="datetimeFigureOut">
              <a:rPr lang="ru-RU"/>
              <a:pPr>
                <a:defRPr/>
              </a:pPr>
              <a:t>24.02.2015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3FF529-2439-4FB5-BF39-213A83A6F89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+mn-lt"/>
              <a:cs typeface="+mn-cs"/>
            </a:endParaRPr>
          </a:p>
        </p:txBody>
      </p:sp>
      <p:sp>
        <p:nvSpPr>
          <p:cNvPr id="6" name="Блок-схема: процесс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Блок-схема: процесс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5392DBD-C921-48F6-9825-E33CDD3E70C4}" type="datetimeFigureOut">
              <a:rPr lang="ru-RU"/>
              <a:pPr>
                <a:defRPr/>
              </a:pPr>
              <a:t>24.02.2015</a:t>
            </a:fld>
            <a:endParaRPr lang="ru-RU" dirty="0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047CA7-9EB7-4AF7-87C0-8E1BA7282E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25368321-D345-419F-A050-686979EF73FC}" type="datetimeFigureOut">
              <a:rPr lang="ru-RU"/>
              <a:pPr/>
              <a:t>24.02.2015</a:t>
            </a:fld>
            <a:endParaRPr lang="ru-RU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76C4235E-5F25-4346-B502-EB4722DB863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8136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37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48138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48139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0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1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2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3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4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5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6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7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8148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48149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48150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51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52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8153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54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55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8156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48157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58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59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60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61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62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63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64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4816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48166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67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8168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48169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48170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8171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48172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73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74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75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76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77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78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179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48180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7896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7" name="Дата 4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317D451-6707-45D7-A003-1BB65008D052}" type="datetimeFigureOut">
              <a:rPr lang="ru-RU"/>
              <a:pPr>
                <a:defRPr/>
              </a:pPr>
              <a:t>24.02.2015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1C1C7C5-2C20-427E-A7C1-D1DF51F077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</p:sldLayoutIdLst>
  <p:transition spd="slow">
    <p:diamond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476375" y="836613"/>
            <a:ext cx="7362825" cy="2952750"/>
          </a:xfrm>
        </p:spPr>
        <p:txBody>
          <a:bodyPr>
            <a:noAutofit/>
          </a:bodyPr>
          <a:lstStyle/>
          <a:p>
            <a:r>
              <a:rPr lang="ru-RU" sz="5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Урок-практикум «Правописание безударных личных окончаний глаголов»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331913" y="4221163"/>
            <a:ext cx="7435850" cy="1439862"/>
          </a:xfrm>
        </p:spPr>
        <p:txBody>
          <a:bodyPr tIns="0">
            <a:normAutofit/>
          </a:bodyPr>
          <a:lstStyle/>
          <a:p>
            <a:pPr marL="26988" indent="0" algn="r">
              <a:buFontTx/>
              <a:buNone/>
            </a:pPr>
            <a:r>
              <a:rPr lang="ru-RU" sz="2800">
                <a:solidFill>
                  <a:srgbClr val="320E0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Сергеева Наталья Леонидовна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27088" y="333375"/>
            <a:ext cx="7499350" cy="1209675"/>
          </a:xfrm>
        </p:spPr>
        <p:txBody>
          <a:bodyPr anchor="ctr">
            <a:normAutofit/>
          </a:bodyPr>
          <a:lstStyle/>
          <a:p>
            <a:r>
              <a:rPr lang="ru-RU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Таблица № 1 «Личные окончания глаголов </a:t>
            </a:r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4" charset="0"/>
              </a:rPr>
              <a:t>I</a:t>
            </a:r>
            <a:r>
              <a:rPr lang="ru-RU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 и </a:t>
            </a:r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  <a:latin typeface="Gill Sans MT" pitchFamily="34" charset="0"/>
              </a:rPr>
              <a:t>II</a:t>
            </a:r>
            <a:r>
              <a:rPr lang="ru-RU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 спряжения»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1052810" y="2276302"/>
          <a:ext cx="7499351" cy="2592884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499870"/>
                <a:gridCol w="1499870"/>
                <a:gridCol w="1499870"/>
                <a:gridCol w="1499870"/>
                <a:gridCol w="1499870"/>
              </a:tblGrid>
              <a:tr h="5185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</a:t>
                      </a:r>
                      <a:r>
                        <a:rPr lang="ru-RU" sz="2800" dirty="0" smtClean="0"/>
                        <a:t> спряжение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II</a:t>
                      </a:r>
                      <a:r>
                        <a:rPr lang="ru-RU" sz="2800" dirty="0" smtClean="0"/>
                        <a:t> спряжение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577">
                <a:tc>
                  <a:txBody>
                    <a:bodyPr/>
                    <a:lstStyle/>
                    <a:p>
                      <a:r>
                        <a:rPr lang="ru-RU" dirty="0" smtClean="0"/>
                        <a:t>Лицо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ед.ч.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мн.</a:t>
                      </a:r>
                      <a:r>
                        <a:rPr lang="ru-RU" baseline="0" dirty="0" smtClean="0"/>
                        <a:t> ч.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ед.ч.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мн.</a:t>
                      </a:r>
                      <a:r>
                        <a:rPr lang="ru-RU" baseline="0" dirty="0" smtClean="0"/>
                        <a:t> ч.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577">
                <a:tc>
                  <a:txBody>
                    <a:bodyPr/>
                    <a:lstStyle/>
                    <a:p>
                      <a:r>
                        <a:rPr lang="ru-RU" dirty="0" smtClean="0"/>
                        <a:t>1-е лицо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-у (-ю)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-ем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-у (-ю)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-им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577">
                <a:tc>
                  <a:txBody>
                    <a:bodyPr/>
                    <a:lstStyle/>
                    <a:p>
                      <a:r>
                        <a:rPr lang="ru-RU" dirty="0" smtClean="0"/>
                        <a:t>2-е лицо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-ешь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-ете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-ишь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-ите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577">
                <a:tc>
                  <a:txBody>
                    <a:bodyPr/>
                    <a:lstStyle/>
                    <a:p>
                      <a:r>
                        <a:rPr lang="ru-RU" dirty="0" smtClean="0"/>
                        <a:t>3-е</a:t>
                      </a:r>
                      <a:r>
                        <a:rPr lang="ru-RU" baseline="0" dirty="0" smtClean="0"/>
                        <a:t> лицо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-ет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-ут (-ют)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-ит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-ат (ят)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8313" y="404813"/>
            <a:ext cx="7499350" cy="2362200"/>
          </a:xfrm>
        </p:spPr>
        <p:txBody>
          <a:bodyPr anchor="ctr">
            <a:normAutofit/>
          </a:bodyPr>
          <a:lstStyle/>
          <a:p>
            <a:r>
              <a:rPr lang="ru-RU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Таблица № 2 Материал для наблюдения</a:t>
            </a:r>
            <a:br>
              <a:rPr lang="ru-RU" sz="4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700">
                <a:effectLst>
                  <a:outerShdw blurRad="38100" dist="38100" dir="2700000" algn="tl">
                    <a:srgbClr val="C0C0C0"/>
                  </a:outerShdw>
                </a:effectLst>
              </a:rPr>
              <a:t>В каком столбике спряжение и личное окончание глаголов определить легко? Почему?</a:t>
            </a:r>
            <a:r>
              <a:rPr lang="ru-RU" sz="400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4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4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434" name="Содержимое 2"/>
          <p:cNvSpPr>
            <a:spLocks noGrp="1"/>
          </p:cNvSpPr>
          <p:nvPr>
            <p:ph sz="half" idx="4294967295"/>
          </p:nvPr>
        </p:nvSpPr>
        <p:spPr>
          <a:xfrm>
            <a:off x="611188" y="2781300"/>
            <a:ext cx="3657600" cy="2409825"/>
          </a:xfrm>
        </p:spPr>
        <p:txBody>
          <a:bodyPr/>
          <a:lstStyle/>
          <a:p>
            <a:r>
              <a:rPr lang="ru-RU" sz="2800"/>
              <a:t>сид…шь</a:t>
            </a:r>
          </a:p>
          <a:p>
            <a:r>
              <a:rPr lang="ru-RU" sz="2800"/>
              <a:t>береж…шь</a:t>
            </a:r>
          </a:p>
          <a:p>
            <a:r>
              <a:rPr lang="ru-RU" sz="2800"/>
              <a:t>ид…шь</a:t>
            </a:r>
          </a:p>
        </p:txBody>
      </p:sp>
      <p:sp>
        <p:nvSpPr>
          <p:cNvPr id="18435" name="Содержимое 3"/>
          <p:cNvSpPr>
            <a:spLocks noGrp="1"/>
          </p:cNvSpPr>
          <p:nvPr>
            <p:ph sz="half" idx="4294967295"/>
          </p:nvPr>
        </p:nvSpPr>
        <p:spPr>
          <a:xfrm>
            <a:off x="4570413" y="2789238"/>
            <a:ext cx="3811587" cy="1866900"/>
          </a:xfrm>
        </p:spPr>
        <p:txBody>
          <a:bodyPr/>
          <a:lstStyle/>
          <a:p>
            <a:r>
              <a:rPr lang="ru-RU" sz="2800"/>
              <a:t>кле…шь</a:t>
            </a:r>
          </a:p>
          <a:p>
            <a:r>
              <a:rPr lang="ru-RU" sz="2800"/>
              <a:t>слыш…шь</a:t>
            </a:r>
          </a:p>
          <a:p>
            <a:r>
              <a:rPr lang="ru-RU" sz="2800"/>
              <a:t>колыш…шься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35100" y="274638"/>
            <a:ext cx="7499350" cy="1498600"/>
          </a:xfrm>
        </p:spPr>
        <p:txBody>
          <a:bodyPr anchor="ctr">
            <a:noAutofit/>
          </a:bodyPr>
          <a:lstStyle/>
          <a:p>
            <a:r>
              <a:rPr lang="ru-RU" sz="3300">
                <a:effectLst>
                  <a:outerShdw blurRad="38100" dist="38100" dir="2700000" algn="tl">
                    <a:srgbClr val="C0C0C0"/>
                  </a:outerShdw>
                </a:effectLst>
              </a:rPr>
              <a:t>Алгоритм определения спряжения глаголов с </a:t>
            </a:r>
            <a:r>
              <a:rPr lang="ru-RU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безударным</a:t>
            </a:r>
            <a:r>
              <a:rPr lang="ru-RU" sz="3300">
                <a:effectLst>
                  <a:outerShdw blurRad="38100" dist="38100" dir="2700000" algn="tl">
                    <a:srgbClr val="C0C0C0"/>
                  </a:outerShdw>
                </a:effectLst>
              </a:rPr>
              <a:t> личным окончанием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16013" y="1916113"/>
            <a:ext cx="7818437" cy="49418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200"/>
              <a:t>1</a:t>
            </a:r>
            <a:r>
              <a:rPr lang="ru-RU" sz="2400"/>
              <a:t>. </a:t>
            </a:r>
            <a:r>
              <a:rPr lang="ru-RU" sz="2200"/>
              <a:t>Ставим глагол в </a:t>
            </a:r>
            <a:r>
              <a:rPr lang="ru-RU" sz="2200" b="1"/>
              <a:t>неопределенную форму </a:t>
            </a:r>
            <a:r>
              <a:rPr lang="ru-RU" sz="2200"/>
              <a:t>(н.ф.). Вид сохраняется.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200"/>
              <a:t>2. Смотрим, </a:t>
            </a:r>
            <a:r>
              <a:rPr lang="ru-RU" sz="2200" b="1"/>
              <a:t>на какие буквы оканчивается </a:t>
            </a:r>
            <a:r>
              <a:rPr lang="ru-RU" sz="2200"/>
              <a:t>глагол в н.ф.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200"/>
              <a:t>3. </a:t>
            </a:r>
            <a:r>
              <a:rPr lang="en-US" sz="2200" b="1">
                <a:latin typeface="Gill Sans MT" pitchFamily="34" charset="0"/>
              </a:rPr>
              <a:t>II</a:t>
            </a:r>
            <a:r>
              <a:rPr lang="ru-RU" sz="2200" b="1"/>
              <a:t> спряжение</a:t>
            </a:r>
            <a:r>
              <a:rPr lang="ru-RU" sz="2200"/>
              <a:t>: 1) все глаголы на </a:t>
            </a:r>
            <a:r>
              <a:rPr lang="ru-RU" sz="2200" b="1"/>
              <a:t>-ить</a:t>
            </a:r>
            <a:r>
              <a:rPr lang="ru-RU" sz="2200"/>
              <a:t>; 2) </a:t>
            </a:r>
            <a:r>
              <a:rPr lang="ru-RU" sz="2200" b="1"/>
              <a:t>4</a:t>
            </a:r>
            <a:r>
              <a:rPr lang="ru-RU" sz="2200"/>
              <a:t> глагола на         -ать (слышать, дышать, гнать, держать); 3) </a:t>
            </a:r>
            <a:r>
              <a:rPr lang="ru-RU" sz="2200" b="1"/>
              <a:t>7</a:t>
            </a:r>
            <a:r>
              <a:rPr lang="ru-RU" sz="2200"/>
              <a:t> глаголов на -еть (обидеть, смотреть, видеть, ненавидеть, зависеть, вертеть, терпеть).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200"/>
              <a:t>4. </a:t>
            </a:r>
            <a:r>
              <a:rPr lang="en-US" sz="2200" b="1">
                <a:latin typeface="Gill Sans MT" pitchFamily="34" charset="0"/>
              </a:rPr>
              <a:t>I</a:t>
            </a:r>
            <a:r>
              <a:rPr lang="ru-RU" sz="2200" b="1"/>
              <a:t> спряжение</a:t>
            </a:r>
            <a:r>
              <a:rPr lang="ru-RU" sz="2200"/>
              <a:t>: 1) </a:t>
            </a:r>
            <a:r>
              <a:rPr lang="ru-RU" sz="2200" b="1"/>
              <a:t>2 </a:t>
            </a:r>
            <a:r>
              <a:rPr lang="ru-RU" sz="2200"/>
              <a:t>глагола-исключения (брить, стелить);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200"/>
              <a:t>    2) все остальные глаголы.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200"/>
              <a:t>5. </a:t>
            </a:r>
            <a:r>
              <a:rPr lang="ru-RU" sz="2200" b="1"/>
              <a:t>Помни</a:t>
            </a:r>
            <a:r>
              <a:rPr lang="ru-RU" sz="2200"/>
              <a:t>: глаголы с приставками  относятся к тому же спряжению, что и соответствующие глаголы без приставок 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20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ctr">
            <a:normAutofit/>
          </a:bodyPr>
          <a:lstStyle/>
          <a:p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Задание № 1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000"/>
              <a:t>Пользуясь алгоритмом, правильно определите спряжение и личное окончание глаголов. </a:t>
            </a:r>
          </a:p>
          <a:p>
            <a:pPr>
              <a:lnSpc>
                <a:spcPct val="90000"/>
              </a:lnSpc>
            </a:pPr>
            <a:r>
              <a:rPr lang="ru-RU" sz="3000" b="1"/>
              <a:t>Образец записи</a:t>
            </a:r>
            <a:r>
              <a:rPr lang="ru-RU" sz="3000"/>
              <a:t>: они раста</a:t>
            </a:r>
            <a:r>
              <a:rPr lang="ru-RU" sz="3000" u="sng"/>
              <a:t>ют</a:t>
            </a:r>
            <a:r>
              <a:rPr lang="ru-RU" sz="3000"/>
              <a:t> – сов.в. – растаять, </a:t>
            </a:r>
            <a:r>
              <a:rPr lang="en-US" sz="3000">
                <a:latin typeface="Gill Sans MT" pitchFamily="34" charset="0"/>
              </a:rPr>
              <a:t>I</a:t>
            </a:r>
            <a:r>
              <a:rPr lang="ru-RU" sz="3000"/>
              <a:t> спр.</a:t>
            </a:r>
          </a:p>
          <a:p>
            <a:pPr>
              <a:lnSpc>
                <a:spcPct val="90000"/>
              </a:lnSpc>
            </a:pPr>
            <a:r>
              <a:rPr lang="ru-RU" sz="3000"/>
              <a:t>они кле…т                            они вид…т</a:t>
            </a:r>
          </a:p>
          <a:p>
            <a:pPr>
              <a:lnSpc>
                <a:spcPct val="90000"/>
              </a:lnSpc>
            </a:pPr>
            <a:r>
              <a:rPr lang="ru-RU" sz="3000"/>
              <a:t>они бре…т                            они держ…т</a:t>
            </a:r>
          </a:p>
          <a:p>
            <a:pPr>
              <a:lnSpc>
                <a:spcPct val="90000"/>
              </a:lnSpc>
            </a:pPr>
            <a:r>
              <a:rPr lang="ru-RU" sz="3000"/>
              <a:t>они колыш…тся                 они гон…т</a:t>
            </a:r>
          </a:p>
          <a:p>
            <a:pPr>
              <a:lnSpc>
                <a:spcPct val="90000"/>
              </a:lnSpc>
            </a:pPr>
            <a:r>
              <a:rPr lang="ru-RU" sz="3000"/>
              <a:t>они просе…т                       они стро…т</a:t>
            </a:r>
          </a:p>
          <a:p>
            <a:pPr>
              <a:lnSpc>
                <a:spcPct val="90000"/>
              </a:lnSpc>
            </a:pPr>
            <a:r>
              <a:rPr lang="ru-RU" sz="3000"/>
              <a:t>они дыш…т                          они блещ…т   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ctr">
            <a:normAutofit/>
          </a:bodyPr>
          <a:lstStyle/>
          <a:p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Задание № 2</a:t>
            </a:r>
          </a:p>
        </p:txBody>
      </p:sp>
      <p:sp>
        <p:nvSpPr>
          <p:cNvPr id="24578" name="Содержимое 2"/>
          <p:cNvSpPr>
            <a:spLocks noGrp="1"/>
          </p:cNvSpPr>
          <p:nvPr>
            <p:ph idx="4294967295"/>
          </p:nvPr>
        </p:nvSpPr>
        <p:spPr>
          <a:xfrm>
            <a:off x="755650" y="1341438"/>
            <a:ext cx="7696200" cy="3657600"/>
          </a:xfrm>
        </p:spPr>
        <p:txBody>
          <a:bodyPr/>
          <a:lstStyle/>
          <a:p>
            <a:r>
              <a:rPr lang="ru-RU" sz="2800"/>
              <a:t>Устно определив спряжение и правильное окончание глаголов, запишите фразы, выделяя окончания.</a:t>
            </a:r>
          </a:p>
          <a:p>
            <a:r>
              <a:rPr lang="ru-RU" sz="2800"/>
              <a:t>Ты гон…шь стадо, ты забот…шься о семье, ты бор…шься с недостатками, она завяж…т бант, он клокоч…т от гнева, он вид…т талант, мы стел…м постель, вы наде…тесь на друга, вы завис…те от помощи.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ctr">
            <a:normAutofit/>
          </a:bodyPr>
          <a:lstStyle/>
          <a:p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Задание № 3 «Найди ошибку»</a:t>
            </a:r>
          </a:p>
        </p:txBody>
      </p:sp>
      <p:sp>
        <p:nvSpPr>
          <p:cNvPr id="26626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ru-RU" sz="3000"/>
              <a:t>Найдите фразы с ошибками в написании личных окончаний глаголов, запишите в исправленном виде. </a:t>
            </a:r>
          </a:p>
          <a:p>
            <a:r>
              <a:rPr lang="ru-RU" sz="3000"/>
              <a:t>вы держете слово</a:t>
            </a:r>
          </a:p>
          <a:p>
            <a:r>
              <a:rPr lang="ru-RU" sz="3000"/>
              <a:t>вы прекрасно слышите</a:t>
            </a:r>
          </a:p>
          <a:p>
            <a:r>
              <a:rPr lang="ru-RU" sz="3000"/>
              <a:t>они борятся с врагами</a:t>
            </a:r>
          </a:p>
          <a:p>
            <a:r>
              <a:rPr lang="ru-RU" sz="3000"/>
              <a:t>мы приклеем к конверту</a:t>
            </a:r>
          </a:p>
          <a:p>
            <a:r>
              <a:rPr lang="ru-RU" sz="3000"/>
              <a:t>мы напишем изложение</a:t>
            </a:r>
          </a:p>
          <a:p>
            <a:r>
              <a:rPr lang="ru-RU" sz="3000"/>
              <a:t>они колят дрова 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ctr">
            <a:normAutofit/>
          </a:bodyPr>
          <a:lstStyle/>
          <a:p>
            <a:r>
              <a:rPr lang="ru-RU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Проверка выборочного диктанта</a:t>
            </a:r>
          </a:p>
        </p:txBody>
      </p:sp>
      <p:sp>
        <p:nvSpPr>
          <p:cNvPr id="28674" name="Содержимое 2"/>
          <p:cNvSpPr>
            <a:spLocks noGrp="1"/>
          </p:cNvSpPr>
          <p:nvPr>
            <p:ph idx="4294967295"/>
          </p:nvPr>
        </p:nvSpPr>
        <p:spPr>
          <a:xfrm>
            <a:off x="900113" y="1557338"/>
            <a:ext cx="7696200" cy="3657600"/>
          </a:xfrm>
        </p:spPr>
        <p:txBody>
          <a:bodyPr/>
          <a:lstStyle/>
          <a:p>
            <a:r>
              <a:rPr lang="ru-RU" sz="2800"/>
              <a:t>поднима</a:t>
            </a:r>
            <a:r>
              <a:rPr lang="ru-RU" sz="2800" u="sng"/>
              <a:t>ем</a:t>
            </a:r>
            <a:r>
              <a:rPr lang="ru-RU" sz="2800"/>
              <a:t>ся – </a:t>
            </a:r>
            <a:r>
              <a:rPr lang="en-US" sz="2800">
                <a:latin typeface="Gill Sans MT" pitchFamily="34" charset="0"/>
              </a:rPr>
              <a:t>I </a:t>
            </a:r>
            <a:r>
              <a:rPr lang="ru-RU" sz="2800"/>
              <a:t>         забрасыва</a:t>
            </a:r>
            <a:r>
              <a:rPr lang="ru-RU" sz="2800" u="sng"/>
              <a:t>ем</a:t>
            </a:r>
            <a:r>
              <a:rPr lang="en-US" sz="2800">
                <a:latin typeface="Gill Sans MT" pitchFamily="34" charset="0"/>
              </a:rPr>
              <a:t> </a:t>
            </a:r>
            <a:r>
              <a:rPr lang="ru-RU" sz="2800"/>
              <a:t>-</a:t>
            </a:r>
            <a:r>
              <a:rPr lang="en-US" sz="2800">
                <a:latin typeface="Gill Sans MT" pitchFamily="34" charset="0"/>
              </a:rPr>
              <a:t> I    </a:t>
            </a:r>
            <a:r>
              <a:rPr lang="ru-RU" sz="2800"/>
              <a:t>   </a:t>
            </a:r>
          </a:p>
          <a:p>
            <a:r>
              <a:rPr lang="ru-RU" sz="2800"/>
              <a:t>отправля</a:t>
            </a:r>
            <a:r>
              <a:rPr lang="ru-RU" sz="2800" u="sng"/>
              <a:t>ем</a:t>
            </a:r>
            <a:r>
              <a:rPr lang="ru-RU" sz="2800"/>
              <a:t>ся – </a:t>
            </a:r>
            <a:r>
              <a:rPr lang="en-US" sz="2800">
                <a:latin typeface="Gill Sans MT" pitchFamily="34" charset="0"/>
              </a:rPr>
              <a:t>I       </a:t>
            </a:r>
            <a:r>
              <a:rPr lang="ru-RU" sz="2800"/>
              <a:t>не клю</a:t>
            </a:r>
            <a:r>
              <a:rPr lang="ru-RU" sz="2800" u="sng"/>
              <a:t>ёт</a:t>
            </a:r>
            <a:r>
              <a:rPr lang="ru-RU" sz="2800"/>
              <a:t> – </a:t>
            </a:r>
            <a:r>
              <a:rPr lang="en-US" sz="2800">
                <a:latin typeface="Gill Sans MT" pitchFamily="34" charset="0"/>
              </a:rPr>
              <a:t>I </a:t>
            </a:r>
            <a:endParaRPr lang="ru-RU" sz="2800"/>
          </a:p>
          <a:p>
            <a:r>
              <a:rPr lang="ru-RU" sz="2800"/>
              <a:t>не гре</a:t>
            </a:r>
            <a:r>
              <a:rPr lang="ru-RU" sz="2800" u="sng"/>
              <a:t>ет</a:t>
            </a:r>
            <a:r>
              <a:rPr lang="ru-RU" sz="2800"/>
              <a:t> – </a:t>
            </a:r>
            <a:r>
              <a:rPr lang="en-US" sz="2800">
                <a:latin typeface="Gill Sans MT" pitchFamily="34" charset="0"/>
              </a:rPr>
              <a:t>I</a:t>
            </a:r>
            <a:r>
              <a:rPr lang="ru-RU" sz="2800"/>
              <a:t>                      верт</a:t>
            </a:r>
            <a:r>
              <a:rPr lang="ru-RU" sz="2800" u="sng"/>
              <a:t>ит</a:t>
            </a:r>
            <a:r>
              <a:rPr lang="ru-RU" sz="2800"/>
              <a:t>ся – </a:t>
            </a:r>
            <a:r>
              <a:rPr lang="en-US" sz="2800">
                <a:latin typeface="Gill Sans MT" pitchFamily="34" charset="0"/>
              </a:rPr>
              <a:t>II </a:t>
            </a:r>
            <a:endParaRPr lang="ru-RU" sz="2800"/>
          </a:p>
          <a:p>
            <a:r>
              <a:rPr lang="ru-RU" sz="2800"/>
              <a:t>стел</a:t>
            </a:r>
            <a:r>
              <a:rPr lang="ru-RU" sz="2800" u="sng"/>
              <a:t>ет</a:t>
            </a:r>
            <a:r>
              <a:rPr lang="ru-RU" sz="2800"/>
              <a:t>ся – </a:t>
            </a:r>
            <a:r>
              <a:rPr lang="en-US" sz="2800">
                <a:latin typeface="Gill Sans MT" pitchFamily="34" charset="0"/>
              </a:rPr>
              <a:t>I               </a:t>
            </a:r>
            <a:r>
              <a:rPr lang="ru-RU" sz="2800"/>
              <a:t>не терп</a:t>
            </a:r>
            <a:r>
              <a:rPr lang="ru-RU" sz="2800" u="sng"/>
              <a:t>ит</a:t>
            </a:r>
            <a:r>
              <a:rPr lang="ru-RU" sz="2800"/>
              <a:t>ся – </a:t>
            </a:r>
            <a:r>
              <a:rPr lang="en-US" sz="2800">
                <a:latin typeface="Gill Sans MT" pitchFamily="34" charset="0"/>
              </a:rPr>
              <a:t>II              </a:t>
            </a:r>
            <a:endParaRPr lang="ru-RU" sz="2800"/>
          </a:p>
          <a:p>
            <a:r>
              <a:rPr lang="ru-RU" sz="2800"/>
              <a:t>слыш</a:t>
            </a:r>
            <a:r>
              <a:rPr lang="ru-RU" sz="2800" u="sng"/>
              <a:t>им</a:t>
            </a:r>
            <a:r>
              <a:rPr lang="ru-RU" sz="2800"/>
              <a:t> – </a:t>
            </a:r>
            <a:r>
              <a:rPr lang="en-US" sz="2800">
                <a:latin typeface="Gill Sans MT" pitchFamily="34" charset="0"/>
              </a:rPr>
              <a:t>II</a:t>
            </a:r>
            <a:r>
              <a:rPr lang="ru-RU" sz="2800"/>
              <a:t>                     пойма</a:t>
            </a:r>
            <a:r>
              <a:rPr lang="ru-RU" sz="2800" u="sng"/>
              <a:t>ть</a:t>
            </a:r>
            <a:r>
              <a:rPr lang="ru-RU" sz="2800"/>
              <a:t> - </a:t>
            </a:r>
            <a:r>
              <a:rPr lang="en-US" sz="2800">
                <a:latin typeface="Gill Sans MT" pitchFamily="34" charset="0"/>
              </a:rPr>
              <a:t>I</a:t>
            </a:r>
            <a:endParaRPr lang="ru-RU" sz="2800"/>
          </a:p>
          <a:p>
            <a:r>
              <a:rPr lang="ru-RU" sz="2800"/>
              <a:t>плещ</a:t>
            </a:r>
            <a:r>
              <a:rPr lang="ru-RU" sz="2800" u="sng"/>
              <a:t>ет</a:t>
            </a:r>
            <a:r>
              <a:rPr lang="ru-RU" sz="2800"/>
              <a:t>ся – </a:t>
            </a:r>
            <a:r>
              <a:rPr lang="en-US" sz="2800">
                <a:latin typeface="Gill Sans MT" pitchFamily="34" charset="0"/>
              </a:rPr>
              <a:t>I</a:t>
            </a:r>
            <a:r>
              <a:rPr lang="ru-RU" sz="2800"/>
              <a:t>                   начина</a:t>
            </a:r>
            <a:r>
              <a:rPr lang="ru-RU" sz="2800" u="sng"/>
              <a:t>ет</a:t>
            </a:r>
            <a:r>
              <a:rPr lang="ru-RU" sz="2800"/>
              <a:t>ся - </a:t>
            </a:r>
            <a:r>
              <a:rPr lang="en-US" sz="2800">
                <a:latin typeface="Gill Sans MT" pitchFamily="34" charset="0"/>
              </a:rPr>
              <a:t>I</a:t>
            </a:r>
            <a:endParaRPr lang="ru-RU" sz="2800"/>
          </a:p>
          <a:p>
            <a:r>
              <a:rPr lang="ru-RU" sz="2800"/>
              <a:t>вид</a:t>
            </a:r>
            <a:r>
              <a:rPr lang="ru-RU" sz="2800" u="sng"/>
              <a:t>им</a:t>
            </a:r>
            <a:r>
              <a:rPr lang="ru-RU" sz="2800"/>
              <a:t> – </a:t>
            </a:r>
            <a:r>
              <a:rPr lang="en-US" sz="2800">
                <a:latin typeface="Gill Sans MT" pitchFamily="34" charset="0"/>
              </a:rPr>
              <a:t>II </a:t>
            </a:r>
            <a:r>
              <a:rPr lang="ru-RU" sz="2800"/>
              <a:t>                       смотр</a:t>
            </a:r>
            <a:r>
              <a:rPr lang="ru-RU" sz="2800" u="sng"/>
              <a:t>им</a:t>
            </a:r>
            <a:r>
              <a:rPr lang="ru-RU" sz="2800"/>
              <a:t> - </a:t>
            </a:r>
            <a:r>
              <a:rPr lang="en-US" sz="2800">
                <a:latin typeface="Gill Sans MT" pitchFamily="34" charset="0"/>
              </a:rPr>
              <a:t>II</a:t>
            </a:r>
            <a:endParaRPr lang="ru-RU" sz="2800"/>
          </a:p>
          <a:p>
            <a:r>
              <a:rPr lang="ru-RU" sz="2800"/>
              <a:t>колыш</a:t>
            </a:r>
            <a:r>
              <a:rPr lang="ru-RU" sz="2800" u="sng"/>
              <a:t>ет</a:t>
            </a:r>
            <a:r>
              <a:rPr lang="ru-RU" sz="2800"/>
              <a:t> – </a:t>
            </a:r>
            <a:r>
              <a:rPr lang="en-US" sz="2800">
                <a:latin typeface="Gill Sans MT" pitchFamily="34" charset="0"/>
              </a:rPr>
              <a:t>I</a:t>
            </a:r>
            <a:r>
              <a:rPr lang="ru-RU" sz="2800"/>
              <a:t>                     ид</a:t>
            </a:r>
            <a:r>
              <a:rPr lang="ru-RU" sz="2800" u="sng"/>
              <a:t>ём</a:t>
            </a:r>
            <a:r>
              <a:rPr lang="ru-RU" sz="2800"/>
              <a:t> -</a:t>
            </a:r>
            <a:r>
              <a:rPr lang="ru-RU"/>
              <a:t> </a:t>
            </a:r>
            <a:r>
              <a:rPr lang="en-US">
                <a:latin typeface="Gill Sans MT" pitchFamily="34" charset="0"/>
              </a:rPr>
              <a:t>I</a:t>
            </a:r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ctr">
            <a:normAutofit/>
          </a:bodyPr>
          <a:lstStyle/>
          <a:p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Блиц-опрос</a:t>
            </a:r>
          </a:p>
        </p:txBody>
      </p:sp>
      <p:sp>
        <p:nvSpPr>
          <p:cNvPr id="30722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ru-RU" sz="2800"/>
              <a:t>Спишите глаголы, определите спряжение, выделите окончание.</a:t>
            </a:r>
          </a:p>
          <a:p>
            <a:pPr>
              <a:buFontTx/>
              <a:buNone/>
            </a:pPr>
            <a:r>
              <a:rPr lang="ru-RU" sz="2800" b="1"/>
              <a:t>1 вариант                      2 вариант</a:t>
            </a:r>
          </a:p>
          <a:p>
            <a:pPr>
              <a:buFontTx/>
              <a:buNone/>
            </a:pPr>
            <a:r>
              <a:rPr lang="ru-RU" sz="2800"/>
              <a:t>ты   кле…шь                   ты    пиш…шь</a:t>
            </a:r>
          </a:p>
          <a:p>
            <a:pPr>
              <a:buFontTx/>
              <a:buNone/>
            </a:pPr>
            <a:r>
              <a:rPr lang="ru-RU" sz="2800"/>
              <a:t>он   се…т                          он    не обид…т </a:t>
            </a:r>
          </a:p>
          <a:p>
            <a:pPr>
              <a:buFontTx/>
              <a:buNone/>
            </a:pPr>
            <a:r>
              <a:rPr lang="ru-RU" sz="2800"/>
              <a:t>они завис…т                  они стро…т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Arial"/>
      </a:majorFont>
      <a:minorFont>
        <a:latin typeface="Comic Sans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179</TotalTime>
  <Words>315</Words>
  <Application>Microsoft Office PowerPoint</Application>
  <PresentationFormat>Экран (4:3)</PresentationFormat>
  <Paragraphs>60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6</vt:i4>
      </vt:variant>
      <vt:variant>
        <vt:lpstr>Заголовки слайдов</vt:lpstr>
      </vt:variant>
      <vt:variant>
        <vt:i4>9</vt:i4>
      </vt:variant>
    </vt:vector>
  </HeadingPairs>
  <TitlesOfParts>
    <vt:vector size="22" baseType="lpstr">
      <vt:lpstr>Arial</vt:lpstr>
      <vt:lpstr>Corbel</vt:lpstr>
      <vt:lpstr>Wingdings 2</vt:lpstr>
      <vt:lpstr>Verdana</vt:lpstr>
      <vt:lpstr>Calibri</vt:lpstr>
      <vt:lpstr>Comic Sans MS</vt:lpstr>
      <vt:lpstr>Gill Sans MT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Пастель</vt:lpstr>
      <vt:lpstr>Урок-практикум «Правописание безударных личных окончаний глаголов»</vt:lpstr>
      <vt:lpstr>Таблица № 1 «Личные окончания глаголов I и II спряжения»</vt:lpstr>
      <vt:lpstr>Таблица № 2 Материал для наблюдения В каком столбике спряжение и личное окончание глаголов определить легко? Почему? </vt:lpstr>
      <vt:lpstr>Алгоритм определения спряжения глаголов с безударным личным окончанием</vt:lpstr>
      <vt:lpstr>Задание № 1</vt:lpstr>
      <vt:lpstr>Задание № 2</vt:lpstr>
      <vt:lpstr>Задание № 3 «Найди ошибку»</vt:lpstr>
      <vt:lpstr>Проверка выборочного диктанта</vt:lpstr>
      <vt:lpstr>Блиц-опрос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Урок-практикум «Правописание безударных личных окончаний глаголов</dc:title>
  <dc:creator>Пользователь Windows</dc:creator>
  <cp:lastModifiedBy>123</cp:lastModifiedBy>
  <cp:revision>11</cp:revision>
  <dcterms:created xsi:type="dcterms:W3CDTF">2012-06-26T18:21:12Z</dcterms:created>
  <dcterms:modified xsi:type="dcterms:W3CDTF">2015-02-24T18:44:55Z</dcterms:modified>
</cp:coreProperties>
</file>